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68" r:id="rId1"/>
    <p:sldMasterId id="2147483680" r:id="rId2"/>
  </p:sldMasterIdLst>
  <p:notesMasterIdLst>
    <p:notesMasterId r:id="rId100"/>
  </p:notesMasterIdLst>
  <p:sldIdLst>
    <p:sldId id="473" r:id="rId3"/>
    <p:sldId id="474" r:id="rId4"/>
    <p:sldId id="459" r:id="rId5"/>
    <p:sldId id="437" r:id="rId6"/>
    <p:sldId id="417" r:id="rId7"/>
    <p:sldId id="293" r:id="rId8"/>
    <p:sldId id="410" r:id="rId9"/>
    <p:sldId id="411" r:id="rId10"/>
    <p:sldId id="409" r:id="rId11"/>
    <p:sldId id="303" r:id="rId12"/>
    <p:sldId id="297" r:id="rId13"/>
    <p:sldId id="412" r:id="rId14"/>
    <p:sldId id="413" r:id="rId15"/>
    <p:sldId id="418" r:id="rId16"/>
    <p:sldId id="299" r:id="rId17"/>
    <p:sldId id="419" r:id="rId18"/>
    <p:sldId id="420" r:id="rId19"/>
    <p:sldId id="421" r:id="rId20"/>
    <p:sldId id="464" r:id="rId21"/>
    <p:sldId id="302" r:id="rId22"/>
    <p:sldId id="422" r:id="rId23"/>
    <p:sldId id="423" r:id="rId24"/>
    <p:sldId id="457" r:id="rId25"/>
    <p:sldId id="458" r:id="rId26"/>
    <p:sldId id="424" r:id="rId27"/>
    <p:sldId id="462" r:id="rId28"/>
    <p:sldId id="400" r:id="rId29"/>
    <p:sldId id="406" r:id="rId30"/>
    <p:sldId id="407" r:id="rId31"/>
    <p:sldId id="463" r:id="rId32"/>
    <p:sldId id="433" r:id="rId33"/>
    <p:sldId id="434" r:id="rId34"/>
    <p:sldId id="438" r:id="rId35"/>
    <p:sldId id="439" r:id="rId36"/>
    <p:sldId id="440" r:id="rId37"/>
    <p:sldId id="441" r:id="rId38"/>
    <p:sldId id="442" r:id="rId39"/>
    <p:sldId id="443" r:id="rId40"/>
    <p:sldId id="444" r:id="rId41"/>
    <p:sldId id="445" r:id="rId42"/>
    <p:sldId id="426" r:id="rId43"/>
    <p:sldId id="447" r:id="rId44"/>
    <p:sldId id="451" r:id="rId45"/>
    <p:sldId id="452" r:id="rId46"/>
    <p:sldId id="290" r:id="rId47"/>
    <p:sldId id="465" r:id="rId48"/>
    <p:sldId id="466" r:id="rId49"/>
    <p:sldId id="454" r:id="rId50"/>
    <p:sldId id="455" r:id="rId51"/>
    <p:sldId id="461" r:id="rId52"/>
    <p:sldId id="475" r:id="rId53"/>
    <p:sldId id="476" r:id="rId54"/>
    <p:sldId id="478" r:id="rId55"/>
    <p:sldId id="477" r:id="rId56"/>
    <p:sldId id="479" r:id="rId57"/>
    <p:sldId id="480" r:id="rId58"/>
    <p:sldId id="481" r:id="rId59"/>
    <p:sldId id="482" r:id="rId60"/>
    <p:sldId id="483" r:id="rId61"/>
    <p:sldId id="484" r:id="rId62"/>
    <p:sldId id="485" r:id="rId63"/>
    <p:sldId id="489" r:id="rId64"/>
    <p:sldId id="490" r:id="rId65"/>
    <p:sldId id="491" r:id="rId66"/>
    <p:sldId id="492" r:id="rId67"/>
    <p:sldId id="493" r:id="rId68"/>
    <p:sldId id="494" r:id="rId69"/>
    <p:sldId id="495" r:id="rId70"/>
    <p:sldId id="496" r:id="rId71"/>
    <p:sldId id="497" r:id="rId72"/>
    <p:sldId id="498" r:id="rId73"/>
    <p:sldId id="499" r:id="rId74"/>
    <p:sldId id="500" r:id="rId75"/>
    <p:sldId id="502" r:id="rId76"/>
    <p:sldId id="506" r:id="rId77"/>
    <p:sldId id="508" r:id="rId78"/>
    <p:sldId id="510" r:id="rId79"/>
    <p:sldId id="511" r:id="rId80"/>
    <p:sldId id="512" r:id="rId81"/>
    <p:sldId id="513" r:id="rId82"/>
    <p:sldId id="515" r:id="rId83"/>
    <p:sldId id="516" r:id="rId84"/>
    <p:sldId id="517" r:id="rId85"/>
    <p:sldId id="518" r:id="rId86"/>
    <p:sldId id="519" r:id="rId87"/>
    <p:sldId id="520" r:id="rId88"/>
    <p:sldId id="521" r:id="rId89"/>
    <p:sldId id="522" r:id="rId90"/>
    <p:sldId id="523" r:id="rId91"/>
    <p:sldId id="524" r:id="rId92"/>
    <p:sldId id="525" r:id="rId93"/>
    <p:sldId id="526" r:id="rId94"/>
    <p:sldId id="527" r:id="rId95"/>
    <p:sldId id="486" r:id="rId96"/>
    <p:sldId id="488" r:id="rId97"/>
    <p:sldId id="528" r:id="rId98"/>
    <p:sldId id="505" r:id="rId99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31">
          <p15:clr>
            <a:srgbClr val="A4A3A4"/>
          </p15:clr>
        </p15:guide>
        <p15:guide id="2" orient="horz" pos="640">
          <p15:clr>
            <a:srgbClr val="A4A3A4"/>
          </p15:clr>
        </p15:guide>
        <p15:guide id="3" orient="horz" pos="96">
          <p15:clr>
            <a:srgbClr val="A4A3A4"/>
          </p15:clr>
        </p15:guide>
        <p15:guide id="4" orient="horz" pos="4224">
          <p15:clr>
            <a:srgbClr val="A4A3A4"/>
          </p15:clr>
        </p15:guide>
        <p15:guide id="5" pos="5647">
          <p15:clr>
            <a:srgbClr val="A4A3A4"/>
          </p15:clr>
        </p15:guide>
        <p15:guide id="6" pos="113">
          <p15:clr>
            <a:srgbClr val="A4A3A4"/>
          </p15:clr>
        </p15:guide>
        <p15:guide id="7" pos="2835">
          <p15:clr>
            <a:srgbClr val="A4A3A4"/>
          </p15:clr>
        </p15:guide>
        <p15:guide id="8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103" autoAdjust="0"/>
    <p:restoredTop sz="93190" autoAdjust="0"/>
  </p:normalViewPr>
  <p:slideViewPr>
    <p:cSldViewPr snapToObjects="1">
      <p:cViewPr varScale="1">
        <p:scale>
          <a:sx n="107" d="100"/>
          <a:sy n="107" d="100"/>
        </p:scale>
        <p:origin x="1356" y="114"/>
      </p:cViewPr>
      <p:guideLst>
        <p:guide orient="horz" pos="731"/>
        <p:guide orient="horz" pos="640"/>
        <p:guide orient="horz" pos="96"/>
        <p:guide orient="horz" pos="4224"/>
        <p:guide pos="5647"/>
        <p:guide pos="113"/>
        <p:guide pos="2835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viewProps" Target="viewProp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3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A75135F-F5B6-44C6-A778-9FA79B46D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.otruda.ru/npd-doc?npmid=99&amp;npid=542629398&amp;anchor=XA00MA42MN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.otruda.ru/924012" TargetMode="External"/><Relationship Id="rId5" Type="http://schemas.openxmlformats.org/officeDocument/2006/relationships/hyperlink" Target="https://e.otruda.ru/npd-doc?npmid=99&amp;npid=420342737" TargetMode="External"/><Relationship Id="rId4" Type="http://schemas.openxmlformats.org/officeDocument/2006/relationships/hyperlink" Target="https://e.otruda.ru/npd-doc?npmid=99&amp;npid=901850788&amp;anchor=XA00M7E2M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dirty="0" smtClean="0">
                <a:solidFill>
                  <a:srgbClr val="262673"/>
                </a:solidFill>
              </a:rPr>
              <a:t>Когда проводить?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rgbClr val="262673"/>
                </a:solidFill>
              </a:rPr>
              <a:t>В день фактического приема на работу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 smtClean="0">
                <a:solidFill>
                  <a:srgbClr val="262673"/>
                </a:solidFill>
              </a:rPr>
              <a:t>Кто проводит?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rgbClr val="262673"/>
                </a:solidFill>
              </a:rPr>
              <a:t>Специалист по ОТ или назначенный приказом работник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 smtClean="0">
                <a:solidFill>
                  <a:srgbClr val="262673"/>
                </a:solidFill>
              </a:rPr>
              <a:t>Где проводить?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rgbClr val="262673"/>
                </a:solidFill>
              </a:rPr>
              <a:t>Внутри организации в кабинете ОТ, или другом, специально оборудованном помещении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 smtClean="0">
                <a:solidFill>
                  <a:srgbClr val="262673"/>
                </a:solidFill>
              </a:rPr>
              <a:t>На основе чего проводить?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rgbClr val="262673"/>
                </a:solidFill>
              </a:rPr>
              <a:t>Программа вводного инструктажа</a:t>
            </a:r>
            <a:endParaRPr lang="ru-RU" b="1" dirty="0" smtClean="0">
              <a:solidFill>
                <a:srgbClr val="262673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b="1" dirty="0" smtClean="0">
                <a:solidFill>
                  <a:srgbClr val="262673"/>
                </a:solidFill>
              </a:rPr>
              <a:t>Чему обучать?</a:t>
            </a:r>
            <a:r>
              <a:rPr lang="ru-RU" dirty="0" smtClean="0"/>
              <a:t> Сообщите работникам общие знания по ОТ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ru-RU" dirty="0" smtClean="0"/>
              <a:t>Правила поведения и основные меры безопасности на территории и в производственных помещениях организации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ru-RU" dirty="0" smtClean="0"/>
              <a:t>Правила </a:t>
            </a:r>
            <a:r>
              <a:rPr lang="ru-RU" dirty="0" err="1" smtClean="0"/>
              <a:t>электор-и</a:t>
            </a:r>
            <a:r>
              <a:rPr lang="ru-RU" dirty="0" smtClean="0"/>
              <a:t> противопожарной безопасности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ru-RU" dirty="0" smtClean="0"/>
              <a:t>Правила получения и использования СИЗ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ru-RU" dirty="0" smtClean="0"/>
              <a:t>Обязанности работника при аварии, несчастном случае, пожаре и т.д.</a:t>
            </a:r>
            <a:endParaRPr lang="ru-RU" b="1" dirty="0" smtClean="0">
              <a:solidFill>
                <a:srgbClr val="262673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b="1" dirty="0" smtClean="0">
                <a:solidFill>
                  <a:srgbClr val="262673"/>
                </a:solidFill>
              </a:rPr>
              <a:t>Как проверить знания?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rgbClr val="262673"/>
                </a:solidFill>
              </a:rPr>
              <a:t>Устно сразу после инструктажа, в форме опроса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 smtClean="0"/>
              <a:t>Как оформить? </a:t>
            </a:r>
            <a:r>
              <a:rPr lang="ru-RU" dirty="0" smtClean="0"/>
              <a:t>Сделайте запись в журнале регистрации вводного инструктажа по ОТ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 smtClean="0"/>
              <a:t>Кого можно освободить? </a:t>
            </a:r>
            <a:r>
              <a:rPr lang="ru-RU" dirty="0" smtClean="0"/>
              <a:t>Никого, </a:t>
            </a:r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32213B6-0050-408C-B080-B502960D4ED8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83E9C4E-B892-4325-A444-88DB6D5B0D78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dirty="0" smtClean="0">
                <a:solidFill>
                  <a:srgbClr val="262673"/>
                </a:solidFill>
              </a:rPr>
              <a:t>Когда проводить?</a:t>
            </a:r>
            <a:r>
              <a:rPr lang="ru-RU" dirty="0" smtClean="0"/>
              <a:t> до начала самостоятельной работы</a:t>
            </a:r>
            <a:endParaRPr lang="ru-RU" b="1" dirty="0" smtClean="0">
              <a:solidFill>
                <a:srgbClr val="262673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b="1" dirty="0" smtClean="0">
                <a:solidFill>
                  <a:srgbClr val="262673"/>
                </a:solidFill>
              </a:rPr>
              <a:t>Кто проводит? </a:t>
            </a:r>
            <a:r>
              <a:rPr lang="ru-RU" dirty="0" smtClean="0">
                <a:solidFill>
                  <a:srgbClr val="262673"/>
                </a:solidFill>
              </a:rPr>
              <a:t>Непосредственный руководитель работ, прошедший обучение и проверку знаний по ОТ в обучающей организации, назначенный приказом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 smtClean="0">
                <a:solidFill>
                  <a:srgbClr val="262673"/>
                </a:solidFill>
              </a:rPr>
              <a:t>Где проводить?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rgbClr val="262673"/>
                </a:solidFill>
              </a:rPr>
              <a:t>Внутри организации в кабинете ОТ, или другом, специально оборудованном помещении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 smtClean="0">
                <a:solidFill>
                  <a:srgbClr val="262673"/>
                </a:solidFill>
              </a:rPr>
              <a:t>На основе чего проводить?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rgbClr val="262673"/>
                </a:solidFill>
              </a:rPr>
              <a:t>Программа  инструктажа на рабочем месте, инструкции по ОТ</a:t>
            </a:r>
            <a:endParaRPr lang="ru-RU" b="1" dirty="0" smtClean="0">
              <a:solidFill>
                <a:srgbClr val="262673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b="1" dirty="0" smtClean="0">
                <a:solidFill>
                  <a:srgbClr val="262673"/>
                </a:solidFill>
              </a:rPr>
              <a:t>Чему обучать?</a:t>
            </a:r>
            <a:r>
              <a:rPr lang="ru-RU" dirty="0" smtClean="0"/>
              <a:t> Ознакомьте работников с инструкциями по ОТ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ru-RU" dirty="0" smtClean="0"/>
              <a:t>Технологическом процессе, оборудовании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ru-RU" dirty="0" smtClean="0"/>
              <a:t>Порядок подготовке к работе, </a:t>
            </a:r>
            <a:r>
              <a:rPr lang="ru-RU" dirty="0" err="1" smtClean="0"/>
              <a:t>СИЗы</a:t>
            </a:r>
            <a:r>
              <a:rPr lang="ru-RU" dirty="0" smtClean="0"/>
              <a:t>,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ru-RU" dirty="0" smtClean="0"/>
              <a:t>Схеме безопасного передвижения на территории подразделении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ru-RU" dirty="0" smtClean="0"/>
              <a:t> Аварийных ситуациях, которые могут возникнуть в подразделении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 smtClean="0">
                <a:solidFill>
                  <a:srgbClr val="262673"/>
                </a:solidFill>
              </a:rPr>
              <a:t>Как проверить знания?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rgbClr val="262673"/>
                </a:solidFill>
              </a:rPr>
              <a:t>Устно сразу после инструктажа, в форме опроса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 smtClean="0"/>
              <a:t>Как оформить? </a:t>
            </a:r>
            <a:r>
              <a:rPr lang="ru-RU" dirty="0" smtClean="0"/>
              <a:t>Сделайте запись в журнале регистрации инструктажа по ОТ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 smtClean="0"/>
              <a:t>Кого можно освободить</a:t>
            </a:r>
            <a:r>
              <a:rPr lang="ru-RU" dirty="0" smtClean="0"/>
              <a:t>? Перечень профессий и должностей освобожденных от первичного инструктажа</a:t>
            </a:r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D69364D-0863-4339-B6BA-FB7FFBE919C7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dirty="0" smtClean="0">
                <a:solidFill>
                  <a:srgbClr val="262673"/>
                </a:solidFill>
              </a:rPr>
              <a:t>Когда проводить?</a:t>
            </a:r>
            <a:r>
              <a:rPr lang="ru-RU" dirty="0" smtClean="0"/>
              <a:t> Изменились нормативные требования ОТ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Работники нарушили требования ОТ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Изменился технологический процесс, оборудование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Произошел Н/С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Перерыв в работе при вредных условиях работ более 30 дней, в остальных случаях более 2-х месяцев</a:t>
            </a:r>
            <a:endParaRPr lang="ru-RU" b="1" dirty="0" smtClean="0">
              <a:solidFill>
                <a:srgbClr val="262673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b="1" dirty="0" smtClean="0">
                <a:solidFill>
                  <a:srgbClr val="262673"/>
                </a:solidFill>
              </a:rPr>
              <a:t>Кто проводит? </a:t>
            </a:r>
            <a:r>
              <a:rPr lang="ru-RU" dirty="0" smtClean="0">
                <a:solidFill>
                  <a:srgbClr val="262673"/>
                </a:solidFill>
              </a:rPr>
              <a:t>Непосредственный руководитель работ, прошедший обучение и проверку знаний по ОТ в обучающей организации, назначенный приказом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 smtClean="0">
                <a:solidFill>
                  <a:srgbClr val="262673"/>
                </a:solidFill>
              </a:rPr>
              <a:t>Где проводить? Объем и содержание определяется 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rgbClr val="262673"/>
                </a:solidFill>
              </a:rPr>
              <a:t>Внутри организации в кабинете ОТ, или другом, специально оборудованном помещении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 smtClean="0">
                <a:solidFill>
                  <a:srgbClr val="262673"/>
                </a:solidFill>
              </a:rPr>
              <a:t>На основе чего проводить?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rgbClr val="262673"/>
                </a:solidFill>
              </a:rPr>
              <a:t>В зависимости от причин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 smtClean="0">
                <a:solidFill>
                  <a:srgbClr val="262673"/>
                </a:solidFill>
              </a:rPr>
              <a:t>Чему обучать?</a:t>
            </a:r>
            <a:r>
              <a:rPr lang="ru-RU" dirty="0" smtClean="0"/>
              <a:t> Объем и содержание определяется в зависимости от причин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 smtClean="0">
                <a:solidFill>
                  <a:srgbClr val="262673"/>
                </a:solidFill>
              </a:rPr>
              <a:t>Как проверить знания?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rgbClr val="262673"/>
                </a:solidFill>
              </a:rPr>
              <a:t>Устно сразу после инструктажа, в форме опроса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 smtClean="0"/>
              <a:t>Как оформить? </a:t>
            </a:r>
            <a:r>
              <a:rPr lang="ru-RU" dirty="0" smtClean="0"/>
              <a:t>Сделайте запись в журнале регистрации инструктажа по ОТ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 smtClean="0"/>
              <a:t>Кого можно освободить</a:t>
            </a:r>
            <a:r>
              <a:rPr lang="ru-RU" dirty="0" smtClean="0"/>
              <a:t>? Проводится только с теми работниками, которых коснулись указанные обстоятельства</a:t>
            </a:r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2BC74C4-90BC-4589-BDAE-C0C5D0B844DC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dirty="0" smtClean="0">
                <a:solidFill>
                  <a:srgbClr val="262673"/>
                </a:solidFill>
              </a:rPr>
              <a:t>Когда проводить?</a:t>
            </a:r>
            <a:r>
              <a:rPr lang="ru-RU" dirty="0" smtClean="0"/>
              <a:t> Перед разовыми работами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Работами по ликвидации аварий, стихийных бедствий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Работами, на которые оформляют наряд допуски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Массовыми мероприятиями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 smtClean="0">
                <a:solidFill>
                  <a:srgbClr val="262673"/>
                </a:solidFill>
              </a:rPr>
              <a:t>Кто проводит? </a:t>
            </a:r>
            <a:r>
              <a:rPr lang="ru-RU" dirty="0" smtClean="0">
                <a:solidFill>
                  <a:srgbClr val="262673"/>
                </a:solidFill>
              </a:rPr>
              <a:t>Непосредственный руководитель работ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 smtClean="0">
                <a:solidFill>
                  <a:srgbClr val="262673"/>
                </a:solidFill>
              </a:rPr>
              <a:t>Где проводить? Объем и содержание определяется 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rgbClr val="262673"/>
                </a:solidFill>
              </a:rPr>
              <a:t>Внутри организации в кабинете ОТ, или другом, специально оборудованном помещении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 smtClean="0">
                <a:solidFill>
                  <a:srgbClr val="262673"/>
                </a:solidFill>
              </a:rPr>
              <a:t>На основе чего проводить?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rgbClr val="262673"/>
                </a:solidFill>
              </a:rPr>
              <a:t>Инструкции или локально-нормативные акты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 smtClean="0">
                <a:solidFill>
                  <a:srgbClr val="262673"/>
                </a:solidFill>
              </a:rPr>
              <a:t>Чему обучать?</a:t>
            </a:r>
            <a:r>
              <a:rPr lang="ru-RU" dirty="0" smtClean="0"/>
              <a:t> в зависимости от цели, Целевой инструктаж проводят по производственной необходимости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 smtClean="0">
                <a:solidFill>
                  <a:srgbClr val="262673"/>
                </a:solidFill>
              </a:rPr>
              <a:t>Как проверить знания?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rgbClr val="262673"/>
                </a:solidFill>
              </a:rPr>
              <a:t>Устно сразу после инструктажа, в форме опроса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 smtClean="0"/>
              <a:t>Как оформить? </a:t>
            </a:r>
            <a:r>
              <a:rPr lang="ru-RU" dirty="0" smtClean="0"/>
              <a:t>Сделайте запись в журнале регистрации инструктажа по ОТ и в наряде-допуске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 smtClean="0"/>
              <a:t>Кого можно освободить</a:t>
            </a:r>
            <a:r>
              <a:rPr lang="ru-RU" dirty="0" smtClean="0"/>
              <a:t>? Полный перечень работ устанавливает работодатель</a:t>
            </a:r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87491D0-8D4E-4DA3-A116-ED013DE8B785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ru-RU" sz="1200" b="1" i="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Правила по охране труда при работе с инструментом и приспособлениями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75135F-F5B6-44C6-A778-9FA79B46D560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z="1100" dirty="0" smtClean="0"/>
              <a:t>По закону работодатель обязан обучить каждого работника оказанию первой помощи. Проблема в том, что в нормативных актах четкий порядок не прописан: нет обязательной программы, нет единых правил оказания первой помощи. Во многих компаниях обучение носит формальный характер. Предлагаем пошаговую инструкцию, которая поможет вам грамотно организовать обучение внутри организации и готовые методические материалы: обучающий </a:t>
            </a:r>
            <a:r>
              <a:rPr lang="ru-RU" sz="1100" dirty="0" err="1" smtClean="0"/>
              <a:t>видеокурс</a:t>
            </a:r>
            <a:r>
              <a:rPr lang="ru-RU" sz="1100" dirty="0" smtClean="0"/>
              <a:t> и семь алгоритмов первой помощи.</a:t>
            </a:r>
          </a:p>
          <a:p>
            <a:r>
              <a:rPr lang="ru-RU" sz="1100" b="1" dirty="0" smtClean="0"/>
              <a:t>П</a:t>
            </a:r>
            <a:r>
              <a:rPr lang="ru-RU" sz="1100" dirty="0" smtClean="0"/>
              <a:t>риемам оказания первой помощи нужно обучить всех работников без исключения: и новых сотрудников, и тех, кого перевели на другую работу (</a:t>
            </a:r>
            <a:r>
              <a:rPr lang="ru-RU" sz="1100" dirty="0" smtClean="0">
                <a:hlinkClick r:id="rId3"/>
              </a:rPr>
              <a:t>ст. 225</a:t>
            </a:r>
            <a:r>
              <a:rPr lang="ru-RU" sz="1100" dirty="0" smtClean="0"/>
              <a:t> ТК). Срок устанавливает работодатель, главное провести обучение не позже одного месяца с момента, когда сотрудник приступил к работе.</a:t>
            </a:r>
          </a:p>
          <a:p>
            <a:r>
              <a:rPr lang="ru-RU" sz="1100" dirty="0" smtClean="0"/>
              <a:t>Для представителей рабочих профессий обучение проводите периодически — не реже одного раза в год (</a:t>
            </a:r>
            <a:r>
              <a:rPr lang="ru-RU" sz="1100" dirty="0" smtClean="0">
                <a:hlinkClick r:id="rId4"/>
              </a:rPr>
              <a:t>п. 2.2.4</a:t>
            </a:r>
            <a:r>
              <a:rPr lang="ru-RU" sz="1100" dirty="0" smtClean="0"/>
              <a:t> Порядка обучения, утв. постановлением Минтруда и Минобразования от 13.01.2003 № 1/29). Для руководителей и специалистов в законе нет четкого указания о периодичности обучения. Они могут проходить подготовку в рамках обучения по охране труда — 1 раз в 3 года.</a:t>
            </a:r>
          </a:p>
          <a:p>
            <a:r>
              <a:rPr lang="ru-RU" sz="1100" dirty="0" smtClean="0"/>
              <a:t>Работодатель сам определяет порядок и форму обучения по оказанию первой помощи. Вариантов несколько: можно направить сотрудников в специализированный учебный центр или обучить внутри организации. Обычно с приемами оказания первой помощи работников знакомят в рамках обучения по охране труда или в ходе инструктажа. Разрешительных документов для этого не требуется. Приводим пошаговую инструкцию, как обучить работников внутри организации.</a:t>
            </a:r>
          </a:p>
          <a:p>
            <a:r>
              <a:rPr kumimoji="1" lang="ru-RU" sz="1200" b="1" i="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Кто проводит занятия</a:t>
            </a:r>
          </a:p>
          <a:p>
            <a:r>
              <a:rPr kumimoji="1" lang="ru-RU" sz="1200" b="0" i="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+</a:t>
            </a:r>
          </a:p>
          <a:p>
            <a:r>
              <a:rPr kumimoji="1" lang="ru-RU" sz="1200" b="0" i="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У работодателя два варианта, кто проведет занятие сотрудникам: преподаватель в аккредитованном учебном центре и штатный работник, который прошел подготовку. Вопрос решают в зависимости от численности организации, вида деятельности и текучести кадров.</a:t>
            </a:r>
          </a:p>
          <a:p>
            <a:r>
              <a:rPr kumimoji="1" lang="ru-RU" sz="1200" b="0" i="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Если решили обучать первой помощи внутри предприятия, направьте работника, который будет проводить занятия, на специальную подготовку в аккредитованный учебный центр (</a:t>
            </a:r>
            <a:r>
              <a:rPr kumimoji="1" lang="ru-RU" sz="1200" b="0" i="0" u="none" strike="noStrike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письмо Минтруда от 26.08.2015 № 15–2/ООГ-4636</a:t>
            </a:r>
            <a:r>
              <a:rPr kumimoji="1" lang="ru-RU" sz="1200" b="0" i="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).</a:t>
            </a:r>
          </a:p>
          <a:p>
            <a:endParaRPr kumimoji="1" lang="ru-RU" sz="1200" b="0" i="0" kern="12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kumimoji="1" lang="ru-RU" sz="1200" b="0" i="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Работника, который прошел подготовку и получил удостоверение, назначьте ответственным за обучение работников оказанию первой помощи. Оформите назначение </a:t>
            </a:r>
            <a:r>
              <a:rPr kumimoji="1" lang="ru-RU" sz="1200" b="0" i="0" u="none" strike="noStrike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6"/>
              </a:rPr>
              <a:t>приказом</a:t>
            </a:r>
            <a:r>
              <a:rPr kumimoji="1" lang="ru-RU" sz="1200" b="0" i="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в котором укажите серию, номер и дату выдачи удостоверения, а также доплату за дополнительный объем работы.</a:t>
            </a:r>
            <a:endParaRPr lang="ru-RU" sz="1100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46CC61E-BC18-44A0-9F97-A7A60DAF8BC3}" type="slidenum">
              <a:rPr lang="ru-RU" smtClean="0"/>
              <a:pPr/>
              <a:t>41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Изображение 1"/>
          <p:cNvSpPr>
            <a:spLocks noChangeAspect="1"/>
          </p:cNvSpPr>
          <p:nvPr/>
        </p:nvSpPr>
        <p:spPr bwMode="auto">
          <a:xfrm>
            <a:off x="3998913" y="6350"/>
            <a:ext cx="5145087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endParaRPr kumimoji="0" lang="ru-RU" altLang="ru-RU" smtClean="0"/>
          </a:p>
        </p:txBody>
      </p:sp>
      <p:sp>
        <p:nvSpPr>
          <p:cNvPr id="5" name="Изображение 2"/>
          <p:cNvSpPr>
            <a:spLocks noChangeAspect="1"/>
          </p:cNvSpPr>
          <p:nvPr/>
        </p:nvSpPr>
        <p:spPr bwMode="auto">
          <a:xfrm>
            <a:off x="14288" y="3902075"/>
            <a:ext cx="4456112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endParaRPr kumimoji="0" lang="ru-RU" altLang="ru-RU" smtClean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0663" y="-4763"/>
            <a:ext cx="5111750" cy="384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3916363"/>
            <a:ext cx="4427537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384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5155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60913"/>
            <a:ext cx="6400800" cy="877887"/>
          </a:xfrm>
          <a:noFill/>
          <a:extLst>
            <a:ext uri="{AF507438-7753-43e0-B8FC-AC1667EBCBE1}"/>
          </a:extLst>
        </p:spPr>
        <p:txBody>
          <a:bodyPr anchor="b"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Образец текста</a:t>
            </a:r>
          </a:p>
          <a:p>
            <a:pPr lvl="1"/>
            <a:r>
              <a:rPr lang="x-none" smtClean="0"/>
              <a:t>Второй уровень</a:t>
            </a:r>
          </a:p>
          <a:p>
            <a:pPr lvl="2"/>
            <a:r>
              <a:rPr lang="x-none" smtClean="0"/>
              <a:t>Третий уровень</a:t>
            </a:r>
          </a:p>
          <a:p>
            <a:pPr lvl="3"/>
            <a:r>
              <a:rPr lang="x-none" smtClean="0"/>
              <a:t>Четвертый уровень</a:t>
            </a:r>
          </a:p>
          <a:p>
            <a:pPr lvl="4"/>
            <a:r>
              <a:rPr lang="x-none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4338" y="152400"/>
            <a:ext cx="2200275" cy="6553200"/>
          </a:xfrm>
        </p:spPr>
        <p:txBody>
          <a:bodyPr vert="eaVert"/>
          <a:lstStyle/>
          <a:p>
            <a:r>
              <a:rPr lang="x-none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3513" y="152400"/>
            <a:ext cx="6448425" cy="6553200"/>
          </a:xfrm>
        </p:spPr>
        <p:txBody>
          <a:bodyPr vert="eaVert"/>
          <a:lstStyle/>
          <a:p>
            <a:pPr lvl="0"/>
            <a:r>
              <a:rPr lang="x-none" smtClean="0"/>
              <a:t>Образец текста</a:t>
            </a:r>
          </a:p>
          <a:p>
            <a:pPr lvl="1"/>
            <a:r>
              <a:rPr lang="x-none" smtClean="0"/>
              <a:t>Второй уровень</a:t>
            </a:r>
          </a:p>
          <a:p>
            <a:pPr lvl="2"/>
            <a:r>
              <a:rPr lang="x-none" smtClean="0"/>
              <a:t>Третий уровень</a:t>
            </a:r>
          </a:p>
          <a:p>
            <a:pPr lvl="3"/>
            <a:r>
              <a:rPr lang="x-none" smtClean="0"/>
              <a:t>Четвертый уровень</a:t>
            </a:r>
          </a:p>
          <a:p>
            <a:pPr lvl="4"/>
            <a:r>
              <a:rPr lang="x-none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Изображение 1"/>
          <p:cNvSpPr>
            <a:spLocks noChangeAspect="1"/>
          </p:cNvSpPr>
          <p:nvPr/>
        </p:nvSpPr>
        <p:spPr bwMode="auto">
          <a:xfrm>
            <a:off x="3998913" y="6350"/>
            <a:ext cx="5145087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endParaRPr kumimoji="0" lang="ru-RU" altLang="ru-RU" smtClean="0"/>
          </a:p>
        </p:txBody>
      </p:sp>
      <p:sp>
        <p:nvSpPr>
          <p:cNvPr id="5" name="Изображение 2"/>
          <p:cNvSpPr>
            <a:spLocks noChangeAspect="1"/>
          </p:cNvSpPr>
          <p:nvPr/>
        </p:nvSpPr>
        <p:spPr bwMode="auto">
          <a:xfrm>
            <a:off x="14288" y="3902075"/>
            <a:ext cx="4456112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endParaRPr kumimoji="0" lang="ru-RU" altLang="ru-RU" smtClean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0663" y="-4763"/>
            <a:ext cx="5111750" cy="384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3916363"/>
            <a:ext cx="4427537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384425"/>
            <a:ext cx="7772400" cy="1470025"/>
          </a:xfrm>
        </p:spPr>
        <p:txBody>
          <a:bodyPr/>
          <a:lstStyle>
            <a:lvl1pPr algn="ctr"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15155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60913"/>
            <a:ext cx="6400800" cy="877887"/>
          </a:xfrm>
          <a:noFill/>
          <a:extLst>
            <a:ext uri="{AF507438-7753-43e0-B8FC-AC1667EBCBE1}"/>
          </a:extLst>
        </p:spPr>
        <p:txBody>
          <a:bodyPr anchor="b"/>
          <a:lstStyle>
            <a:lvl1pPr marL="0" indent="0" algn="ctr">
              <a:buFont typeface="Wingdings" charset="0"/>
              <a:buNone/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Изображение 1"/>
          <p:cNvSpPr>
            <a:spLocks noChangeAspect="1"/>
          </p:cNvSpPr>
          <p:nvPr/>
        </p:nvSpPr>
        <p:spPr bwMode="auto">
          <a:xfrm>
            <a:off x="3998913" y="6350"/>
            <a:ext cx="5145087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endParaRPr kumimoji="0" lang="ru-RU" altLang="ru-RU" smtClean="0"/>
          </a:p>
        </p:txBody>
      </p:sp>
      <p:sp>
        <p:nvSpPr>
          <p:cNvPr id="5" name="Изображение 2"/>
          <p:cNvSpPr>
            <a:spLocks noChangeAspect="1"/>
          </p:cNvSpPr>
          <p:nvPr/>
        </p:nvSpPr>
        <p:spPr bwMode="auto">
          <a:xfrm>
            <a:off x="14288" y="3902075"/>
            <a:ext cx="4456112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endParaRPr kumimoji="0" lang="ru-RU" altLang="ru-RU" smtClean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0663" y="-4763"/>
            <a:ext cx="5111750" cy="384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3916363"/>
            <a:ext cx="4427537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Technoavia_ru_sin_600px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030663" y="6391275"/>
            <a:ext cx="10795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9"/>
          <p:cNvSpPr>
            <a:spLocks noChangeShapeType="1"/>
          </p:cNvSpPr>
          <p:nvPr userDrawn="1"/>
        </p:nvSpPr>
        <p:spPr bwMode="auto">
          <a:xfrm flipH="1">
            <a:off x="5230813" y="6632575"/>
            <a:ext cx="3724275" cy="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>
              <a:ea typeface="Arial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 userDrawn="1"/>
        </p:nvSpPr>
        <p:spPr bwMode="auto">
          <a:xfrm flipH="1">
            <a:off x="179388" y="6632575"/>
            <a:ext cx="3724275" cy="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>
              <a:ea typeface="Arial" charset="0"/>
            </a:endParaRP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7772400" cy="1919288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Образец текста</a:t>
            </a:r>
          </a:p>
          <a:p>
            <a:pPr lvl="1"/>
            <a:r>
              <a:rPr lang="x-none" smtClean="0"/>
              <a:t>Второй уровень</a:t>
            </a:r>
          </a:p>
          <a:p>
            <a:pPr lvl="2"/>
            <a:r>
              <a:rPr lang="x-none" smtClean="0"/>
              <a:t>Третий уровень</a:t>
            </a:r>
          </a:p>
          <a:p>
            <a:pPr lvl="3"/>
            <a:r>
              <a:rPr lang="x-none" smtClean="0"/>
              <a:t>Четвертый уровень</a:t>
            </a:r>
          </a:p>
          <a:p>
            <a:pPr lvl="4"/>
            <a:r>
              <a:rPr lang="x-none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1160463"/>
            <a:ext cx="4316412" cy="5545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Образец текста</a:t>
            </a:r>
          </a:p>
          <a:p>
            <a:pPr lvl="1"/>
            <a:r>
              <a:rPr lang="x-none" smtClean="0"/>
              <a:t>Второй уровень</a:t>
            </a:r>
          </a:p>
          <a:p>
            <a:pPr lvl="2"/>
            <a:r>
              <a:rPr lang="x-none" smtClean="0"/>
              <a:t>Третий уровень</a:t>
            </a:r>
          </a:p>
          <a:p>
            <a:pPr lvl="3"/>
            <a:r>
              <a:rPr lang="x-none" smtClean="0"/>
              <a:t>Четвертый уровень</a:t>
            </a:r>
          </a:p>
          <a:p>
            <a:pPr lvl="4"/>
            <a:r>
              <a:rPr lang="x-none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60463"/>
            <a:ext cx="4316413" cy="5545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Образец текста</a:t>
            </a:r>
          </a:p>
          <a:p>
            <a:pPr lvl="1"/>
            <a:r>
              <a:rPr lang="x-none" smtClean="0"/>
              <a:t>Второй уровень</a:t>
            </a:r>
          </a:p>
          <a:p>
            <a:pPr lvl="2"/>
            <a:r>
              <a:rPr lang="x-none" smtClean="0"/>
              <a:t>Третий уровень</a:t>
            </a:r>
          </a:p>
          <a:p>
            <a:pPr lvl="3"/>
            <a:r>
              <a:rPr lang="x-none" smtClean="0"/>
              <a:t>Четвертый уровень</a:t>
            </a:r>
          </a:p>
          <a:p>
            <a:pPr lvl="4"/>
            <a:r>
              <a:rPr lang="x-none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Образец текста</a:t>
            </a:r>
          </a:p>
          <a:p>
            <a:pPr lvl="1"/>
            <a:r>
              <a:rPr lang="x-none" smtClean="0"/>
              <a:t>Второй уровень</a:t>
            </a:r>
          </a:p>
          <a:p>
            <a:pPr lvl="2"/>
            <a:r>
              <a:rPr lang="x-none" smtClean="0"/>
              <a:t>Третий уровень</a:t>
            </a:r>
          </a:p>
          <a:p>
            <a:pPr lvl="3"/>
            <a:r>
              <a:rPr lang="x-none" smtClean="0"/>
              <a:t>Четвертый уровень</a:t>
            </a:r>
          </a:p>
          <a:p>
            <a:pPr lvl="4"/>
            <a:r>
              <a:rPr lang="x-none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Образец текста</a:t>
            </a:r>
          </a:p>
          <a:p>
            <a:pPr lvl="1"/>
            <a:r>
              <a:rPr lang="x-none" smtClean="0"/>
              <a:t>Второй уровень</a:t>
            </a:r>
          </a:p>
          <a:p>
            <a:pPr lvl="2"/>
            <a:r>
              <a:rPr lang="x-none" smtClean="0"/>
              <a:t>Третий уровень</a:t>
            </a:r>
          </a:p>
          <a:p>
            <a:pPr lvl="3"/>
            <a:r>
              <a:rPr lang="x-none" smtClean="0"/>
              <a:t>Четвертый уровень</a:t>
            </a:r>
          </a:p>
          <a:p>
            <a:pPr lvl="4"/>
            <a:r>
              <a:rPr lang="x-none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Образец текста</a:t>
            </a:r>
          </a:p>
          <a:p>
            <a:pPr lvl="1"/>
            <a:r>
              <a:rPr lang="x-none" smtClean="0"/>
              <a:t>Второй уровень</a:t>
            </a:r>
          </a:p>
          <a:p>
            <a:pPr lvl="2"/>
            <a:r>
              <a:rPr lang="x-none" smtClean="0"/>
              <a:t>Третий уровень</a:t>
            </a:r>
          </a:p>
          <a:p>
            <a:pPr lvl="3"/>
            <a:r>
              <a:rPr lang="x-none" smtClean="0"/>
              <a:t>Четвертый уровень</a:t>
            </a:r>
          </a:p>
          <a:p>
            <a:pPr lvl="4"/>
            <a:r>
              <a:rPr lang="x-none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Изображение 1"/>
          <p:cNvSpPr>
            <a:spLocks noChangeAspect="1"/>
          </p:cNvSpPr>
          <p:nvPr/>
        </p:nvSpPr>
        <p:spPr bwMode="auto">
          <a:xfrm>
            <a:off x="3998913" y="6350"/>
            <a:ext cx="5145087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endParaRPr kumimoji="0" lang="ru-RU" altLang="ru-RU" smtClean="0"/>
          </a:p>
        </p:txBody>
      </p:sp>
      <p:sp>
        <p:nvSpPr>
          <p:cNvPr id="9" name="Изображение 2"/>
          <p:cNvSpPr>
            <a:spLocks noChangeAspect="1"/>
          </p:cNvSpPr>
          <p:nvPr/>
        </p:nvSpPr>
        <p:spPr bwMode="auto">
          <a:xfrm>
            <a:off x="14288" y="3902075"/>
            <a:ext cx="4456112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endParaRPr kumimoji="0" lang="ru-RU" altLang="ru-RU" smtClean="0"/>
          </a:p>
        </p:txBody>
      </p:sp>
      <p:pic>
        <p:nvPicPr>
          <p:cNvPr id="13316" name="Picture 4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030663" y="-4763"/>
            <a:ext cx="5111750" cy="384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938" y="3916363"/>
            <a:ext cx="4427537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3513" y="152400"/>
            <a:ext cx="88011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160463"/>
            <a:ext cx="8785225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000" b="1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000" b="1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000" b="1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000" b="1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umimoji="1"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umimoji="1" sz="24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umimoji="1" sz="2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§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§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§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§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3513" y="152400"/>
            <a:ext cx="88011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160463"/>
            <a:ext cx="8785225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chemeClr val="tx2"/>
          </a:solidFill>
          <a:latin typeface="Arial" charset="0"/>
          <a:ea typeface="Arial" charset="0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000" b="1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000" b="1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000" b="1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000" b="1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umimoji="1" sz="26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umimoji="1" sz="24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umimoji="1" sz="2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§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§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§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§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file:///C:\Users\User\Desktop\&#1054;&#1073;&#1088;&#1072;&#1079;&#1094;&#1099;%20&#1044;&#1086;&#1082;&#1091;&#1084;&#1077;&#1085;&#1090;&#1086;&#1074;%20&#1087;&#1086;%20&#1054;&#1058;\&#1046;&#1091;&#1088;&#1085;&#1072;&#1083;%20&#1088;&#1077;&#1075;&#1080;&#1089;&#1090;&#1088;&#1072;&#1094;&#1080;&#1080;%20&#1074;&#1074;&#1086;&#1076;&#1085;&#1086;&#1075;&#1086;%20&#1080;&#1085;&#1089;&#1090;&#1088;&#1091;&#1082;&#1090;&#1072;&#1078;&#1072;.doc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4;&#1073;&#1088;&#1072;&#1079;&#1094;&#1099;%20&#1044;&#1086;&#1082;&#1091;&#1084;&#1077;&#1085;&#1090;&#1086;&#1074;%20&#1087;&#1086;%20&#1054;&#1058;\&#1046;&#1091;&#1088;&#1085;&#1072;&#1083;&#160;&#1088;&#1077;&#1075;&#1080;&#1089;&#1090;&#1088;&#1072;&#1094;&#1080;&#1080;%20&#1080;&#1085;&#1089;&#1090;&#1088;&#1091;&#1082;&#1090;&#1072;&#1078;&#1077;&#1081;%20&#1087;&#1086;%20&#1086;&#1093;&#1088;&#1072;&#1085;&#1077;%20&#1090;&#1088;&#1091;&#1076;&#1072;%20&#1085;&#1072;%20&#1088;&#1072;&#1073;&#1086;&#1095;&#1077;&#1084;%20&#1084;&#1077;&#1089;&#1090;&#1077;%20&#1080;%20&#1094;&#1077;&#1083;&#1077;&#1074;&#1086;&#1075;&#1086;%20&#1080;&#1085;&#1089;&#1090;&#1088;&#1091;&#1082;&#1090;&#1072;&#1078;&#1072;.docx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e.otruda.ru/npd-doc?npmid=99&amp;npid=727688582&amp;anchor=XA00MBK2NE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.otruda.ru/npd-doc?npmid=99&amp;npid=573068704&amp;anchor=XA00M9K2N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e.otruda.ru/npd-doc?npmid=99&amp;npid=727688582&amp;anchor=ZAP2C4Q3KN" TargetMode="External"/><Relationship Id="rId2" Type="http://schemas.openxmlformats.org/officeDocument/2006/relationships/hyperlink" Target="https://e.otruda.ru/npd-doc?npmid=99&amp;npid=578317618&amp;anchor=XA00MDO2NU" TargetMode="Externa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e.otruda.ru/npd-doc?npmid=99&amp;npid=901839683&amp;anchor=XA00M3C2MF" TargetMode="External"/><Relationship Id="rId2" Type="http://schemas.openxmlformats.org/officeDocument/2006/relationships/hyperlink" Target="https://e.otruda.ru/npd-doc?npmid=99&amp;npid=727688582&amp;anchor=XA00M4E2MK" TargetMode="Externa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e.otruda.ru/npd-doc?npmid=99&amp;npid=9004157" TargetMode="External"/><Relationship Id="rId2" Type="http://schemas.openxmlformats.org/officeDocument/2006/relationships/hyperlink" Target="https://e.otruda.ru/npd-doc?npmid=99&amp;npid=350505360&amp;anchor=ZAP1T823GE" TargetMode="Externa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e.otruda.ru/npd-doc?npmid=99&amp;npid=901807664&amp;anchor=XA00MDE2N8" TargetMode="External"/><Relationship Id="rId7" Type="http://schemas.openxmlformats.org/officeDocument/2006/relationships/image" Target="../media/image25.jpeg"/><Relationship Id="rId2" Type="http://schemas.openxmlformats.org/officeDocument/2006/relationships/hyperlink" Target="https://e.otruda.ru/npd-doc?npmid=99&amp;npid=35092982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.otruda.ru/npd-doc?npmid=99&amp;npid=573473070&amp;anchor=XA00MB82NE" TargetMode="External"/><Relationship Id="rId5" Type="http://schemas.openxmlformats.org/officeDocument/2006/relationships/hyperlink" Target="https://e.otruda.ru/npd-doc?npmid=99&amp;npid=901807664&amp;anchor=XA00MEQ2O3" TargetMode="External"/><Relationship Id="rId4" Type="http://schemas.openxmlformats.org/officeDocument/2006/relationships/hyperlink" Target="https://e.otruda.ru/npd-doc?npmid=99&amp;npid=901807664&amp;anchor=XA00MEI2NE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e.otruda.ru/npd-doc?npmid=99&amp;npid=573473070&amp;anchor=XA00M902N2" TargetMode="External"/><Relationship Id="rId2" Type="http://schemas.openxmlformats.org/officeDocument/2006/relationships/hyperlink" Target="https://e.otruda.ru/npd-doc?npmid=99&amp;npid=573473070&amp;anchor=XA00M2O2MB" TargetMode="Externa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roszdravnadzor.gov.ru/services/licenses" TargetMode="Externa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s://e.otruda.ru/npd-doc?npmid=99&amp;npid=350340810&amp;anchor=XA00M2O2MB" TargetMode="Externa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e.otruda.ru/npd-doc?npmid=99&amp;npid=350340810&amp;anchor=ZAP22CG3FG" TargetMode="Externa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8532440" cy="642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215516" y="0"/>
          <a:ext cx="8712968" cy="6561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715" name="Документ" r:id="rId4" imgW="9209245" imgH="4876142" progId="Word.Document.12">
                  <p:link updateAutomatic="1"/>
                </p:oleObj>
              </mc:Choice>
              <mc:Fallback>
                <p:oleObj name="Документ" r:id="rId4" imgW="9209245" imgH="4876142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16" y="0"/>
                        <a:ext cx="8712968" cy="65613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dirty="0" smtClean="0"/>
              <a:t>ПЕРВИЧНЫЙ </a:t>
            </a:r>
            <a:br>
              <a:rPr lang="ru-RU" dirty="0" smtClean="0"/>
            </a:br>
            <a:r>
              <a:rPr lang="ru-RU" dirty="0" smtClean="0"/>
              <a:t>ИНСТРУКТАЖ  НА РАБОЧЕМ МЕСТЕ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Когда проводится?</a:t>
            </a:r>
          </a:p>
          <a:p>
            <a:pPr eaLnBrk="1" hangingPunct="1"/>
            <a:r>
              <a:rPr lang="ru-RU" dirty="0" smtClean="0"/>
              <a:t>Кто проводит?</a:t>
            </a:r>
          </a:p>
          <a:p>
            <a:pPr eaLnBrk="1" hangingPunct="1"/>
            <a:r>
              <a:rPr lang="ru-RU" dirty="0" smtClean="0"/>
              <a:t>Где проводить?</a:t>
            </a:r>
          </a:p>
          <a:p>
            <a:pPr eaLnBrk="1" hangingPunct="1"/>
            <a:r>
              <a:rPr lang="ru-RU" dirty="0" smtClean="0"/>
              <a:t>На основе чего проводить?</a:t>
            </a:r>
          </a:p>
          <a:p>
            <a:pPr eaLnBrk="1" hangingPunct="1"/>
            <a:r>
              <a:rPr lang="ru-RU" dirty="0" smtClean="0"/>
              <a:t>Чему обучать?</a:t>
            </a:r>
          </a:p>
          <a:p>
            <a:pPr eaLnBrk="1" hangingPunct="1"/>
            <a:r>
              <a:rPr lang="ru-RU" dirty="0" smtClean="0"/>
              <a:t>Как проверить знания?</a:t>
            </a:r>
          </a:p>
          <a:p>
            <a:pPr eaLnBrk="1" hangingPunct="1"/>
            <a:r>
              <a:rPr lang="ru-RU" dirty="0" smtClean="0"/>
              <a:t>Как оформить?</a:t>
            </a:r>
          </a:p>
          <a:p>
            <a:pPr eaLnBrk="1" hangingPunct="1"/>
            <a:r>
              <a:rPr lang="ru-RU" dirty="0" smtClean="0"/>
              <a:t>Кого можно освободить?</a:t>
            </a:r>
          </a:p>
          <a:p>
            <a:pPr eaLnBrk="1" hangingPunct="1">
              <a:buFont typeface="Wingdings" pitchFamily="2" charset="2"/>
              <a:buNone/>
            </a:pPr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603138" name="Picture 2" descr="http://images.myshared.ru/62/1352867/slide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080" y="3969060"/>
            <a:ext cx="3311860" cy="248389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5516" y="332656"/>
            <a:ext cx="874897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	Первичный инструктаж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охране труда проводится для всех работников организации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 начала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самостоятельной работы, а также для лиц, проходящих производственную практику.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Допускается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освобождение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отдельных категорий работников от прохождения первичного инструктажа по охране труда в случае, если их трудовая деятельность связана с опасностью, источниками которой являются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персональные компьютеры, аппараты копировально-множительной техники настольного типа, единичные стационарные копировально-множительные аппараты,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используемые периодически для нужд самой организации,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иная офисная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организационная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техника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а также бытовая техника, не используемая в технологическом процессе производства, и при этом другие источники опасности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отсутствуют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а условия труда по результатам проведения СОУТ являются оптимальными или допустимыми.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532" y="188640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Информация о безопасных методах и приемах выполнения работ при наличии такой опасности должна быть включена в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программу вводного инструктажа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охране труда.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Перечень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профессий и должностей работников,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освобожденных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 прохождения первичного инструктажа по охране труда, утверждается работодателем.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041068"/>
            <a:ext cx="8244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0066" name="Picture 2" descr="https://sun9-54.userapi.com/impg/ckq0QeAyfTQsapbJ_VZY-MW6ekteXnbPIT_aQg/VO_VlEVpTrA.jpg?size=974x424&amp;quality=96&amp;sign=22ae5a3be066bc7f8ee5c88e31e89bcd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3248980"/>
            <a:ext cx="6685062" cy="30603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02889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Повторный инструктаж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охране труда проводится не реже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одного раза в 6 месяцев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Повторный инструктаж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охране труда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проводится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для работников, освобожденных от прохождения первичного инструктажа по охране труда      (п. 15 Постановления № 2464 )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Инструктаж по охране труда на рабочем месте проводится в объеме мероприятий и требований охраны труда, содержащихся в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инструкциях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по охране труда, разрабатываемых работодателем, и включает в том числе вопросы оказания первой помощи пострадавшим.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ВНЕПЛАНОВЫЙ  ИНСТРУКТАЖ</a:t>
            </a:r>
            <a:endParaRPr lang="ru-RU" dirty="0" smtClean="0"/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Когда проводится?</a:t>
            </a:r>
          </a:p>
          <a:p>
            <a:pPr eaLnBrk="1" hangingPunct="1"/>
            <a:r>
              <a:rPr lang="ru-RU" dirty="0" smtClean="0"/>
              <a:t>Кто проводит?</a:t>
            </a:r>
          </a:p>
          <a:p>
            <a:pPr eaLnBrk="1" hangingPunct="1"/>
            <a:r>
              <a:rPr lang="ru-RU" dirty="0" smtClean="0"/>
              <a:t>Где проводить?</a:t>
            </a:r>
          </a:p>
          <a:p>
            <a:pPr eaLnBrk="1" hangingPunct="1"/>
            <a:r>
              <a:rPr lang="ru-RU" dirty="0" smtClean="0"/>
              <a:t>На основе чего проводить?</a:t>
            </a:r>
          </a:p>
          <a:p>
            <a:pPr eaLnBrk="1" hangingPunct="1"/>
            <a:r>
              <a:rPr lang="ru-RU" dirty="0" smtClean="0"/>
              <a:t>Чему обучать?</a:t>
            </a:r>
          </a:p>
          <a:p>
            <a:pPr eaLnBrk="1" hangingPunct="1"/>
            <a:r>
              <a:rPr lang="ru-RU" dirty="0" smtClean="0"/>
              <a:t>Как проверить знания?</a:t>
            </a:r>
          </a:p>
          <a:p>
            <a:pPr eaLnBrk="1" hangingPunct="1"/>
            <a:r>
              <a:rPr lang="ru-RU" dirty="0" smtClean="0"/>
              <a:t>Как оформить?</a:t>
            </a:r>
          </a:p>
          <a:p>
            <a:pPr eaLnBrk="1" hangingPunct="1"/>
            <a:r>
              <a:rPr lang="ru-RU" dirty="0" smtClean="0"/>
              <a:t>Кого можно освободить?</a:t>
            </a:r>
          </a:p>
          <a:p>
            <a:pPr eaLnBrk="1" hangingPunct="1">
              <a:buFont typeface="Wingdings" pitchFamily="2" charset="2"/>
              <a:buNone/>
            </a:pPr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598018" name="Picture 2" descr="https://sun9-6.userapi.com/impg/xwESSGzsqD9PbKRpBJAwmIh6WGwUDOf6zfkQbA/f5RYkqw-mK0.jpg?size=600x600&amp;quality=96&amp;sign=30d53c44608bd113149a929f3ecdcac0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152" y="3537012"/>
            <a:ext cx="2700300" cy="27003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424936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Внеплановый инструктаж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охране труда проводится для работников организации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случаях, обусловленных: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изменениями в эксплуатации оборудования, технологических процессах, использовании сырья и материалов, влияющими на безопасность труда;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изменениями </a:t>
            </a:r>
            <a:r>
              <a:rPr lang="ru-RU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должностных (функциональных) обязанностей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работников, непосредственно связанных с осуществлением производственной деятельности, влияющими на безопасность труда;</a:t>
            </a:r>
          </a:p>
          <a:p>
            <a:pPr algn="just"/>
            <a:r>
              <a:rPr lang="ru-RU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- изменениями нормативных правовых актов, содержащих государственные нормативные требования охраны труда, затрагивающими непосредственно трудовые функции работника, а также изменениями локальных нормативных актов организации, затрагивающими требования охраны труда в организации;</a:t>
            </a: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188640"/>
            <a:ext cx="871296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выявлением дополнительных к имеющимся на рабочем месте производственных факторов и источников опасности в рамках проведения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специальной оценки условий труда </a:t>
            </a:r>
            <a:r>
              <a:rPr lang="ru-RU" sz="2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оценки профессиональных рисков соответственно, представляющих угрозу жизни и здоровью работников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по требованиям должностных лиц федеральной инспекции труда при установлении нарушений требований охраны труда;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произошедшими авариями и несчастными случаями на производстве;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перерывом в работе продолжительностью более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календарных дней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-  решением работодателя.</a:t>
            </a:r>
          </a:p>
          <a:p>
            <a:pPr algn="just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305068"/>
            <a:ext cx="87129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Внеплановый инструктаж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охране труда проводится в объеме мероприятий и требований охраны труда и в сроки, указанные в локальном нормативном акте работодателя.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Перечень работников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для которых необходимо проведение внепланового инструктажа по охране труда определяется работодателем и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должен включать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руководителей и иных работников структурного подразделения, в котором произошли авария и (или) несчастный случай на производстве, а также руководителей и работников иных структурных подразделений, в которых возможно происшествие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аналогичной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аварии и (или) несчастного случая на производстве.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489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Подготовьте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приказ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 проведении внепланового инструктажа. 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 приказе указывают причину внепланового инструктажа со ссылками на законодательство, определяют его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дату и время.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Приказом назначают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ответственного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за проведение инструктажа и перечисляют контингент работников, которые должны его пройти.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Внеплановый инструктаж проводит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непосредственный руководитель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который прошел обучение требованиям ОТ в учебном центре.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Внеплановый инструктаж по охране труда проводится в объеме мероприятий и требований охраны труда и в сроки, указанные в локальном нормативном акте работодателя (п. 17 Правил 2464).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132856"/>
            <a:ext cx="889248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Новый порядок обучения по охране труда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Новый порядок обязательного психиатрического освидетельствования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• Новое положение об особенностях расследования несчастных случаев на производстве </a:t>
            </a:r>
          </a:p>
        </p:txBody>
      </p:sp>
      <p:pic>
        <p:nvPicPr>
          <p:cNvPr id="576514" name="Picture 2" descr="https://cdn-crimea-news.com/img/20220203/0ec3f4466d051daeaa1f132a59daaf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4407" y="4077072"/>
            <a:ext cx="4949593" cy="27809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52637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Основные изменения законодательства по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охране труда с 1 сентября 2022 года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ЦЕЛЕВОЙ  ИНСТРУКТАЖ</a:t>
            </a:r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Когда проводить?</a:t>
            </a:r>
          </a:p>
          <a:p>
            <a:pPr eaLnBrk="1" hangingPunct="1"/>
            <a:r>
              <a:rPr lang="ru-RU" dirty="0" smtClean="0"/>
              <a:t>Кто проводит?</a:t>
            </a:r>
          </a:p>
          <a:p>
            <a:pPr eaLnBrk="1" hangingPunct="1"/>
            <a:r>
              <a:rPr lang="ru-RU" dirty="0" smtClean="0"/>
              <a:t>Где проводить?</a:t>
            </a:r>
          </a:p>
          <a:p>
            <a:pPr eaLnBrk="1" hangingPunct="1"/>
            <a:r>
              <a:rPr lang="ru-RU" dirty="0" smtClean="0"/>
              <a:t>На основе чего проводить?</a:t>
            </a:r>
          </a:p>
          <a:p>
            <a:pPr eaLnBrk="1" hangingPunct="1"/>
            <a:r>
              <a:rPr lang="ru-RU" dirty="0" smtClean="0"/>
              <a:t>Чему обучать?</a:t>
            </a:r>
          </a:p>
          <a:p>
            <a:pPr eaLnBrk="1" hangingPunct="1"/>
            <a:r>
              <a:rPr lang="ru-RU" dirty="0" smtClean="0"/>
              <a:t>Как проверить знания?</a:t>
            </a:r>
          </a:p>
          <a:p>
            <a:pPr eaLnBrk="1" hangingPunct="1"/>
            <a:r>
              <a:rPr lang="ru-RU" dirty="0" smtClean="0"/>
              <a:t>Как оформить?</a:t>
            </a:r>
          </a:p>
          <a:p>
            <a:pPr eaLnBrk="1" hangingPunct="1"/>
            <a:r>
              <a:rPr lang="ru-RU" dirty="0" smtClean="0"/>
              <a:t>Кого можно освободить?</a:t>
            </a:r>
          </a:p>
          <a:p>
            <a:pPr eaLnBrk="1" hangingPunct="1">
              <a:buFont typeface="Wingdings" pitchFamily="2" charset="2"/>
              <a:buNone/>
            </a:pPr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592898" name="Picture 2" descr="https://oxrana-truda.ru/backend/uploads/vidy-instruktazhej-po-oxrane-truda/vidy-instruktazhej-po-ohrane-tru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6036" y="4428761"/>
            <a:ext cx="3825580" cy="215188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5516" y="0"/>
            <a:ext cx="87129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Целевой инструктаж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охране труда проводится для работников в следующих случаях: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перед проведением работ, выполнение которых допускается только под непрерывным контролем работодателя, работ повышенной опасности, в том числе работ, на производство которых оформляется наряд-допуск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Tx/>
              <a:buChar char="-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перед выполнением работ на объектах повышенной опасности, а также непосредственно на проезжей части автомобильных дорог или железнодорожных путях, связанных с прямыми обязанностями работника, на которых требуется соблюдение дополнительных требований охраны труда;</a:t>
            </a:r>
          </a:p>
          <a:p>
            <a:pPr algn="just">
              <a:buFontTx/>
              <a:buChar char="-"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6049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перед выполнением работ, не относящихся к основному технологическому процессу и не предусмотренных должностными (производственными) инструкциями, в том числе вне цеха, участка, погрузочно-разгрузочных работ, работ по уборке территорий, работ на проезжей части дорог и на железнодорожных путях;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перед выполнением работ по ликвидации последствий чрезвычайных ситуаций;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иных случаях, установленных работодателем.</a:t>
            </a:r>
            <a:endParaRPr lang="ru-RU" sz="24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9826" name="Picture 2" descr="https://rk.gov.ru/uploads/krgv/attachments/photo-reports/d4/1d/8c/d98f00b204e9800998ecf8427e/614b73dec7b8b7.73018680_IMG_1803.JPG?1.22.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9792" y="4077072"/>
            <a:ext cx="4428492" cy="24875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532" y="296652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Где регистрировать проведение инструктажей по охране труда на рабочем месте по правилам обучения № 2464</a:t>
            </a:r>
            <a:r>
              <a:rPr lang="ru-RU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chemeClr val="accent6"/>
                </a:solidFill>
                <a:latin typeface="Arial Black" panose="020B0A04020102020204" pitchFamily="34" charset="0"/>
              </a:rPr>
            </a:br>
            <a:r>
              <a:rPr lang="ru-RU" sz="2400" i="1" dirty="0" smtClean="0">
                <a:latin typeface="Arial Black" panose="020B0A04020102020204" pitchFamily="34" charset="0"/>
              </a:rPr>
              <a:t>Форма документа законодательно </a:t>
            </a:r>
            <a:r>
              <a:rPr lang="ru-RU" sz="24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не установлена.</a:t>
            </a:r>
            <a:r>
              <a:rPr lang="ru-RU" sz="2400" i="1" dirty="0" smtClean="0">
                <a:latin typeface="Arial Black" panose="020B0A04020102020204" pitchFamily="34" charset="0"/>
              </a:rPr>
              <a:t/>
            </a:r>
            <a:br>
              <a:rPr lang="ru-RU" sz="2400" i="1" dirty="0" smtClean="0">
                <a:latin typeface="Arial Black" panose="020B0A04020102020204" pitchFamily="34" charset="0"/>
              </a:rPr>
            </a:br>
            <a:r>
              <a:rPr lang="ru-RU" sz="2400" i="1" dirty="0" smtClean="0">
                <a:latin typeface="Arial Black" panose="020B0A04020102020204" pitchFamily="34" charset="0"/>
              </a:rPr>
              <a:t>      </a:t>
            </a:r>
            <a:r>
              <a:rPr lang="ru-RU" sz="2400" dirty="0" smtClean="0">
                <a:latin typeface="Arial Black" panose="020B0A04020102020204" pitchFamily="34" charset="0"/>
              </a:rPr>
              <a:t>Работодатель сам определяет в каком формате регистрировать инструктажи по охране труда на рабочем месте, например в журнале или личной книжке работника </a:t>
            </a:r>
          </a:p>
          <a:p>
            <a:pPr algn="ctr">
              <a:defRPr/>
            </a:pPr>
            <a:r>
              <a:rPr lang="ru-RU" sz="2400" b="1" dirty="0" smtClean="0">
                <a:latin typeface="Arial Black" panose="020B0A04020102020204" pitchFamily="34" charset="0"/>
              </a:rPr>
              <a:t>(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3 Письма Минтруда от</a:t>
            </a:r>
            <a:b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30.05.2022 № 15-2/В-1677</a:t>
            </a:r>
            <a:r>
              <a:rPr lang="ru-RU" sz="2400" b="1" dirty="0" smtClean="0">
                <a:latin typeface="Arial Black" panose="020B0A04020102020204" pitchFamily="34" charset="0"/>
              </a:rPr>
              <a:t>). </a:t>
            </a:r>
          </a:p>
          <a:p>
            <a:pPr algn="ctr">
              <a:defRPr/>
            </a:pPr>
            <a:r>
              <a:rPr lang="ru-RU" sz="2400" dirty="0" smtClean="0">
                <a:latin typeface="Arial Black" panose="020B0A04020102020204" pitchFamily="34" charset="0"/>
              </a:rPr>
              <a:t>При этом есть требование к информации, которую указывают при регистрации инструктажей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(п. 87 </a:t>
            </a:r>
            <a:r>
              <a:rPr lang="ru-RU" alt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обучения № 2464). </a:t>
            </a:r>
            <a:r>
              <a:rPr lang="ru-RU" sz="2400" dirty="0" smtClean="0">
                <a:latin typeface="Arial Black" panose="020B0A04020102020204" pitchFamily="34" charset="0"/>
              </a:rPr>
              <a:t/>
            </a:r>
            <a:br>
              <a:rPr lang="ru-RU" sz="2400" dirty="0" smtClean="0">
                <a:latin typeface="Arial Black" panose="020B0A04020102020204" pitchFamily="34" charset="0"/>
              </a:rPr>
            </a:br>
            <a:endParaRPr lang="ru-RU" sz="24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0"/>
            <a:ext cx="874897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Включаются в документ:</a:t>
            </a:r>
            <a:r>
              <a:rPr lang="ru-RU" sz="2200" dirty="0" smtClean="0">
                <a:latin typeface="Arial Black" panose="020B0A04020102020204" pitchFamily="34" charset="0"/>
              </a:rPr>
              <a:t/>
            </a:r>
            <a:br>
              <a:rPr lang="ru-RU" sz="2200" dirty="0" smtClean="0">
                <a:latin typeface="Arial Black" panose="020B0A04020102020204" pitchFamily="34" charset="0"/>
              </a:rPr>
            </a:br>
            <a:r>
              <a:rPr lang="ru-RU" sz="2200" dirty="0" smtClean="0">
                <a:latin typeface="Arial Black" panose="020B0A04020102020204" pitchFamily="34" charset="0"/>
              </a:rPr>
              <a:t>- дата проведения инструктажа по охране труда;</a:t>
            </a:r>
            <a:br>
              <a:rPr lang="ru-RU" sz="2200" dirty="0" smtClean="0">
                <a:latin typeface="Arial Black" panose="020B0A04020102020204" pitchFamily="34" charset="0"/>
              </a:rPr>
            </a:br>
            <a:r>
              <a:rPr lang="ru-RU" sz="2200" dirty="0" smtClean="0">
                <a:latin typeface="Arial Black" panose="020B0A04020102020204" pitchFamily="34" charset="0"/>
              </a:rPr>
              <a:t>- Ф.И.О. работника, прошедшего инструктаж по охране труда;</a:t>
            </a:r>
            <a:br>
              <a:rPr lang="ru-RU" sz="2200" dirty="0" smtClean="0">
                <a:latin typeface="Arial Black" panose="020B0A04020102020204" pitchFamily="34" charset="0"/>
              </a:rPr>
            </a:br>
            <a:r>
              <a:rPr lang="ru-RU" sz="2200" dirty="0" smtClean="0">
                <a:latin typeface="Arial Black" panose="020B0A04020102020204" pitchFamily="34" charset="0"/>
              </a:rPr>
              <a:t>- профессия (должность) работника, прошедшего инструктаж по охране труда;</a:t>
            </a:r>
            <a:br>
              <a:rPr lang="ru-RU" sz="2200" dirty="0" smtClean="0">
                <a:latin typeface="Arial Black" panose="020B0A04020102020204" pitchFamily="34" charset="0"/>
              </a:rPr>
            </a:br>
            <a:r>
              <a:rPr lang="ru-RU" sz="2200" dirty="0" smtClean="0">
                <a:latin typeface="Arial Black" panose="020B0A04020102020204" pitchFamily="34" charset="0"/>
              </a:rPr>
              <a:t>- число, месяц, год рождения работника, прошедшего инструктаж по охране труда;</a:t>
            </a:r>
            <a:br>
              <a:rPr lang="ru-RU" sz="2200" dirty="0" smtClean="0">
                <a:latin typeface="Arial Black" panose="020B0A04020102020204" pitchFamily="34" charset="0"/>
              </a:rPr>
            </a:br>
            <a:r>
              <a:rPr lang="ru-RU" sz="2200" dirty="0" smtClean="0">
                <a:latin typeface="Arial Black" panose="020B0A04020102020204" pitchFamily="34" charset="0"/>
              </a:rPr>
              <a:t>- вид инструктажа по охране труда;</a:t>
            </a:r>
            <a:br>
              <a:rPr lang="ru-RU" sz="2200" dirty="0" smtClean="0">
                <a:latin typeface="Arial Black" panose="020B0A04020102020204" pitchFamily="34" charset="0"/>
              </a:rPr>
            </a:br>
            <a:r>
              <a:rPr lang="ru-RU" sz="2200" dirty="0" smtClean="0">
                <a:latin typeface="Arial Black" panose="020B0A04020102020204" pitchFamily="34" charset="0"/>
              </a:rPr>
              <a:t>- причина проведения внепланового или целевого инструктажа по охране труда;</a:t>
            </a:r>
            <a:br>
              <a:rPr lang="ru-RU" sz="2200" dirty="0" smtClean="0">
                <a:latin typeface="Arial Black" panose="020B0A04020102020204" pitchFamily="34" charset="0"/>
              </a:rPr>
            </a:br>
            <a:r>
              <a:rPr lang="ru-RU" sz="2200" dirty="0" smtClean="0">
                <a:latin typeface="Arial Black" panose="020B0A04020102020204" pitchFamily="34" charset="0"/>
              </a:rPr>
              <a:t>- Ф.И.О., профессию (должность) работника, проводившего инструктаж по охране труда;</a:t>
            </a:r>
            <a:br>
              <a:rPr lang="ru-RU" sz="2200" dirty="0" smtClean="0">
                <a:latin typeface="Arial Black" panose="020B0A04020102020204" pitchFamily="34" charset="0"/>
              </a:rPr>
            </a:br>
            <a:r>
              <a:rPr lang="ru-RU" sz="2200" dirty="0" smtClean="0">
                <a:latin typeface="Arial Black" panose="020B0A04020102020204" pitchFamily="34" charset="0"/>
              </a:rPr>
              <a:t>- наименование локального акта (локальных актов), в объеме требований которого проведен инструктаж по охране труда;</a:t>
            </a:r>
            <a:br>
              <a:rPr lang="ru-RU" sz="2200" dirty="0" smtClean="0">
                <a:latin typeface="Arial Black" panose="020B0A04020102020204" pitchFamily="34" charset="0"/>
              </a:rPr>
            </a:br>
            <a:r>
              <a:rPr lang="ru-RU" sz="2200" dirty="0" smtClean="0">
                <a:latin typeface="Arial Black" panose="020B0A04020102020204" pitchFamily="34" charset="0"/>
              </a:rPr>
              <a:t>- подпись работника, проводившего инструктаж по охране труда;</a:t>
            </a:r>
            <a:br>
              <a:rPr lang="ru-RU" sz="2200" dirty="0" smtClean="0">
                <a:latin typeface="Arial Black" panose="020B0A04020102020204" pitchFamily="34" charset="0"/>
              </a:rPr>
            </a:br>
            <a:r>
              <a:rPr lang="ru-RU" sz="2200" dirty="0" smtClean="0">
                <a:latin typeface="Arial Black" panose="020B0A04020102020204" pitchFamily="34" charset="0"/>
              </a:rPr>
              <a:t>- подпись работника, прошедшего инструктаж по охране труда.</a:t>
            </a:r>
            <a:endParaRPr lang="ru-RU" sz="22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82550" y="581025"/>
          <a:ext cx="8980488" cy="569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43" name="Документ" r:id="rId3" imgW="8980348" imgH="5695656" progId="Word.Document.12">
                  <p:link updateAutomatic="1"/>
                </p:oleObj>
              </mc:Choice>
              <mc:Fallback>
                <p:oleObj name="Документ" r:id="rId3" imgW="8980348" imgH="5695656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" y="581025"/>
                        <a:ext cx="8980488" cy="569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524" y="260648"/>
            <a:ext cx="86409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 новым Правилам 2464 работников инструктируют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непосредственные руководители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а не руководители структурных подразделений (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п. 22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Правил 2464). 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Ответственных за инструктажи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после обучения в учебном центре, назначают приказом.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 локальном акте укажите, по каким правилам или инструкциям, когда, кому и с какой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периодичностью проводить инструктаж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Также пропишите обязанность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регистрировать инструктаж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по установленной форме.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Обязательно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назначьте лиц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которые будут замещать ответственного на период отпуска или болезни.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532" y="152636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Новые требования к порядку разработки и содержанию правил и инструкций по охране труда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04764"/>
            <a:ext cx="86049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/>
              <a:t>	Приказ Министерства труда и социальной защиты Российской Федерации от 29.10.2021 № 772н «Об утверждении основных требований к порядку разработки и содержанию правил и инструкций по охране труда, разрабатываемых работодателем», вступил в силу </a:t>
            </a:r>
          </a:p>
          <a:p>
            <a:pPr algn="ctr"/>
            <a:r>
              <a:rPr lang="ru-RU" sz="1800" b="1" dirty="0" smtClean="0">
                <a:solidFill>
                  <a:schemeClr val="accent2"/>
                </a:solidFill>
              </a:rPr>
              <a:t>с  1 марта 2022 года.</a:t>
            </a:r>
            <a:endParaRPr lang="ru-RU" sz="1800" b="1" dirty="0">
              <a:solidFill>
                <a:schemeClr val="accent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782092"/>
            <a:ext cx="86049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/>
              <a:t>	Приказ Министерства труда и социальной защиты РФ от </a:t>
            </a:r>
          </a:p>
          <a:p>
            <a:pPr algn="ctr"/>
            <a:r>
              <a:rPr lang="ru-RU" sz="1800" b="1" dirty="0" smtClean="0">
                <a:solidFill>
                  <a:schemeClr val="accent2"/>
                </a:solidFill>
              </a:rPr>
              <a:t>17 марта 2022 г. </a:t>
            </a:r>
            <a:r>
              <a:rPr lang="ru-RU" sz="1800" b="1" dirty="0" smtClean="0"/>
              <a:t>№ 140н “О неприменении приказа Министерства труда и социальной защиты Российской Федерации от 29 октября 2021 г. N 772н </a:t>
            </a:r>
            <a:r>
              <a:rPr lang="ru-RU" sz="1800" b="1" dirty="0" smtClean="0">
                <a:solidFill>
                  <a:srgbClr val="C00000"/>
                </a:solidFill>
              </a:rPr>
              <a:t>"Об утверждении основных требований к порядку разработки и содержанию правил и инструкций по охране труда, разрабатываемых работодателем"</a:t>
            </a:r>
            <a:endParaRPr lang="ru-RU" sz="1800" dirty="0" smtClean="0"/>
          </a:p>
          <a:p>
            <a:pPr algn="just"/>
            <a:r>
              <a:rPr lang="ru-RU" sz="1800" b="1" dirty="0" smtClean="0"/>
              <a:t>	Не применять </a:t>
            </a:r>
            <a:r>
              <a:rPr lang="ru-RU" sz="1800" b="1" u="sng" dirty="0" smtClean="0">
                <a:solidFill>
                  <a:srgbClr val="FF0000"/>
                </a:solidFill>
              </a:rPr>
              <a:t>до 1 января 2023 г. </a:t>
            </a:r>
            <a:r>
              <a:rPr lang="ru-RU" sz="1800" b="1" dirty="0" smtClean="0"/>
              <a:t>приказ </a:t>
            </a:r>
            <a:r>
              <a:rPr lang="ru-RU" sz="1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  <a:r>
              <a:rPr lang="ru-RU" sz="1800" b="1" dirty="0" smtClean="0"/>
              <a:t>Министерства труда и социальной защиты Российской Федерации от 29 октября 2021 г. N 772н "Об утверждении основных требований к порядку разработки и содержанию правил и инструкций по охране труда, разрабатываемых работодателем".</a:t>
            </a:r>
            <a:endParaRPr lang="ru-RU" sz="1800" b="1" dirty="0"/>
          </a:p>
        </p:txBody>
      </p: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1" name="Rectangle 1"/>
          <p:cNvSpPr>
            <a:spLocks noChangeArrowheads="1"/>
          </p:cNvSpPr>
          <p:nvPr/>
        </p:nvSpPr>
        <p:spPr bwMode="auto">
          <a:xfrm>
            <a:off x="143508" y="-448653"/>
            <a:ext cx="8820980" cy="735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Инструкция должна иметь лист согласования, который подписывают: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▪ разработчик (представителями участников разработки);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▪ руководитель юридической службы работодателя (при наличии);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▪ руководитель службы охраны труда (специалист по ОТ)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(при его отсутствии - лицом, выполняющим функции специалиста по охране труда);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▪ лицо, ответственное за разработку инструкции.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Для вводимых в действие новых и реконструированных производств допускается разработка временных инструкций по охране труда для работников.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Временные инструкции по охране труда для работников обеспечивают безопасное ведение технологических процессов (работ) и безопасную эксплуатацию оборудования.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Временные инструкции вводятся на срок до приемки указанных производств в эксплуатацию.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5" name="Rectangle 1"/>
          <p:cNvSpPr>
            <a:spLocks noChangeArrowheads="1"/>
          </p:cNvSpPr>
          <p:nvPr/>
        </p:nvSpPr>
        <p:spPr bwMode="auto">
          <a:xfrm>
            <a:off x="251520" y="-44631"/>
            <a:ext cx="860495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Инструкции по охране труда для работников пересматриваются, в том числе в следующих случаях: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а) при изменении условий труда работников;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б) при внедрении новой техники и технологии;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в) по результатам анализа материалов расследования аварий, несчастных случаев на производстве и профессиональных заболеваний;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г) по требованию представителей органов исполнительной власти субъектов Российской Федерации в области охраны труда или органов федеральной инспекции труда.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ъект 1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8928484" cy="6858000"/>
          </a:xfrm>
          <a:prstGeom prst="rect">
            <a:avLst/>
          </a:prstGeom>
        </p:spPr>
        <p:txBody>
          <a:bodyPr/>
          <a:lstStyle/>
          <a:p>
            <a:pPr marL="44450" indent="0" algn="ctr">
              <a:buFont typeface="Georgia" pitchFamily="18" charset="0"/>
              <a:buNone/>
            </a:pPr>
            <a:r>
              <a:rPr lang="ru-RU" altLang="ru-RU" sz="4000" b="1" i="1" dirty="0" smtClean="0">
                <a:solidFill>
                  <a:srgbClr val="FF0000"/>
                </a:solidFill>
                <a:latin typeface="Arial Black" pitchFamily="34" charset="0"/>
              </a:rPr>
              <a:t>Новый порядок обучения и проверки знаний требований охраны труда</a:t>
            </a:r>
          </a:p>
          <a:p>
            <a:pPr marL="44450" indent="0" algn="ctr">
              <a:buFont typeface="Georgia" pitchFamily="18" charset="0"/>
              <a:buNone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РФ от 24.12.2021года</a:t>
            </a:r>
          </a:p>
          <a:p>
            <a:pPr marL="44450" indent="0" algn="ctr">
              <a:buFont typeface="Georgia" pitchFamily="18" charset="0"/>
              <a:buNone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2464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«О порядке обучения по охране труда и проверки знания требований охраны труда»</a:t>
            </a:r>
          </a:p>
          <a:p>
            <a:pPr marL="44450" indent="0" algn="just">
              <a:buNone/>
            </a:pPr>
            <a:endParaRPr lang="ru-RU" altLang="ru-RU" sz="2800" i="1" dirty="0" smtClean="0"/>
          </a:p>
          <a:p>
            <a:pPr marL="44450" indent="0" algn="just">
              <a:buFont typeface="Georgia" pitchFamily="18" charset="0"/>
              <a:buNone/>
            </a:pPr>
            <a:r>
              <a:rPr lang="ru-RU" altLang="ru-RU" i="1" dirty="0" smtClean="0"/>
              <a:t>	Документ вступил в силу с 1 сентября 2022 года</a:t>
            </a:r>
            <a:br>
              <a:rPr lang="ru-RU" altLang="ru-RU" i="1" dirty="0" smtClean="0"/>
            </a:br>
            <a:r>
              <a:rPr lang="ru-RU" altLang="ru-RU" i="1" dirty="0" smtClean="0"/>
              <a:t>Срок действия документа ограничен 1 сентября 2026 года.</a:t>
            </a:r>
          </a:p>
          <a:p>
            <a:pPr marL="44450" indent="0" algn="just">
              <a:buFont typeface="Georgia" pitchFamily="18" charset="0"/>
              <a:buNone/>
            </a:pPr>
            <a:endParaRPr lang="ru-RU" altLang="ru-RU" i="1" dirty="0" smtClean="0"/>
          </a:p>
          <a:p>
            <a:pPr marL="44450" indent="0" algn="just">
              <a:buNone/>
            </a:pPr>
            <a:r>
              <a:rPr lang="ru-RU" altLang="ru-RU" sz="2400" dirty="0" smtClean="0"/>
              <a:t>	В Порядке № 2464 расширен список видов обучения.</a:t>
            </a:r>
          </a:p>
          <a:p>
            <a:pPr marL="44450" indent="0" algn="just">
              <a:buFont typeface="Georgia" pitchFamily="18" charset="0"/>
              <a:buNone/>
            </a:pPr>
            <a:endParaRPr lang="ru-RU" altLang="ru-RU" i="1" dirty="0" smtClean="0"/>
          </a:p>
          <a:p>
            <a:pPr marL="44450" indent="0" algn="just">
              <a:buFont typeface="Georgia" pitchFamily="18" charset="0"/>
              <a:buNone/>
            </a:pPr>
            <a:endParaRPr lang="ru-RU" altLang="ru-RU" i="1" dirty="0" smtClean="0"/>
          </a:p>
          <a:p>
            <a:pPr marL="44450" indent="0" algn="just">
              <a:buFont typeface="Georgia" pitchFamily="18" charset="0"/>
              <a:buNone/>
            </a:pPr>
            <a:endParaRPr lang="ru-RU" altLang="ru-RU" i="1" dirty="0" smtClean="0"/>
          </a:p>
          <a:p>
            <a:pPr marL="44450" indent="0" algn="just">
              <a:buFont typeface="Georgia" pitchFamily="18" charset="0"/>
              <a:buNone/>
            </a:pPr>
            <a:endParaRPr lang="ru-RU" altLang="ru-RU" i="1" dirty="0" smtClean="0"/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532948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 инструкциях прописываем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правила безопасной работы с оборудованием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с учетом требований технической документации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завода-изготовителя.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Требование учитывать документы организации-изготовителя на конкретные виды оборудования закрепили почти во всех правилах по охране труда.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Например, ПОТ № 835н обязывают разрабатывать инструкции на основе технической документации организации-изготовителя на конкретные виды инструмента и приспособлений (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п. 5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ПОТ, утв. приказом Минтруда от 27.11.2020 № 835н).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Поэтому если в инструкциях по ОТ не прописали порядок безопасной работы с учетом документов изготовителя,  ГИТ признает, что инструктаж провели не в полном объеме.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7524" y="0"/>
            <a:ext cx="8640960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037" indent="0" algn="ctr">
              <a:buFont typeface="Georgia" pitchFamily="18" charset="0"/>
              <a:buNone/>
              <a:defRPr/>
            </a:pPr>
            <a:r>
              <a:rPr lang="ru-RU" sz="2200" i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Разработка документов для организации обучения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i="1" dirty="0" smtClean="0">
                <a:solidFill>
                  <a:srgbClr val="0070C0"/>
                </a:solidFill>
              </a:rPr>
              <a:t>Для подготовки  к обучению по новому Порядку обучения  </a:t>
            </a:r>
          </a:p>
          <a:p>
            <a:pPr marL="46037" indent="0" algn="ctr">
              <a:buFont typeface="Georgia" pitchFamily="18" charset="0"/>
              <a:buNone/>
              <a:defRPr/>
            </a:pPr>
            <a:r>
              <a:rPr lang="ru-RU" sz="2000" b="1" i="1" dirty="0" smtClean="0">
                <a:solidFill>
                  <a:srgbClr val="0070C0"/>
                </a:solidFill>
              </a:rPr>
              <a:t>№ 2464, необходимо оформить документы:</a:t>
            </a:r>
          </a:p>
          <a:p>
            <a:pPr marL="46037" indent="0">
              <a:buFont typeface="Georgia" pitchFamily="18" charset="0"/>
              <a:buNone/>
              <a:defRPr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i="1" dirty="0" smtClean="0"/>
              <a:t> положение о порядке обучения;</a:t>
            </a:r>
            <a:br>
              <a:rPr lang="ru-RU" sz="2000" b="1" i="1" dirty="0" smtClean="0"/>
            </a:br>
            <a:r>
              <a:rPr lang="ru-RU" sz="2000" b="1" i="1" dirty="0" smtClean="0"/>
              <a:t> формы протокола проверки знаний, журналов регистрации инструктажей и стажировки;</a:t>
            </a:r>
            <a:br>
              <a:rPr lang="ru-RU" sz="2000" b="1" i="1" dirty="0" smtClean="0"/>
            </a:br>
            <a:r>
              <a:rPr lang="ru-RU" sz="2000" b="1" i="1" dirty="0" smtClean="0"/>
              <a:t> программы инструктажей, обучения и стажировки;</a:t>
            </a:r>
            <a:br>
              <a:rPr lang="ru-RU" sz="2000" b="1" i="1" dirty="0" smtClean="0"/>
            </a:br>
            <a:r>
              <a:rPr lang="ru-RU" sz="2000" b="1" i="1" dirty="0" smtClean="0"/>
              <a:t> приказы о назначении ответственного за инструктажи и создании комиссии по проверке знаний;</a:t>
            </a:r>
            <a:br>
              <a:rPr lang="ru-RU" sz="2000" b="1" i="1" dirty="0" smtClean="0"/>
            </a:br>
            <a:r>
              <a:rPr lang="ru-RU" sz="2000" b="1" i="1" dirty="0" smtClean="0"/>
              <a:t> перечень СИЗ, применение которых требует практики;</a:t>
            </a:r>
            <a:br>
              <a:rPr lang="ru-RU" sz="2000" b="1" i="1" dirty="0" smtClean="0"/>
            </a:br>
            <a:r>
              <a:rPr lang="ru-RU" sz="2000" b="1" i="1" dirty="0" smtClean="0"/>
              <a:t> перечни должностей и профессий работников, освобожденных от первичного инструктажа, и которым проводят стажировку.</a:t>
            </a:r>
          </a:p>
          <a:p>
            <a:pPr marL="46037" indent="0">
              <a:buFont typeface="Georgia" pitchFamily="18" charset="0"/>
              <a:buNone/>
              <a:defRPr/>
            </a:pPr>
            <a:endParaRPr lang="ru-RU" sz="2000" b="1" i="1" dirty="0" smtClean="0"/>
          </a:p>
          <a:p>
            <a:pPr marL="46037" indent="0">
              <a:buFont typeface="Georgia" pitchFamily="18" charset="0"/>
              <a:buNone/>
              <a:defRPr/>
            </a:pPr>
            <a:r>
              <a:rPr lang="ru-RU" sz="2000" b="1" u="sng" dirty="0" smtClean="0"/>
              <a:t>Приказ о назначении ответственных за проведение обучения по охране труда, применению СИЗ и оказанию первой помощи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Чтобы организовать обучение внутри организации, работодатель должен назначить не менее двух лиц, проводящих обучение по охране труда. Второе лицо замещает основного ответственного во время его отсутствия на рабочем месте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(п. 96 Правил обучения № 2464).</a:t>
            </a:r>
            <a:b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u="sng" dirty="0" smtClean="0">
                <a:solidFill>
                  <a:srgbClr val="FF0000"/>
                </a:solidFill>
                <a:latin typeface="Arial Black" pitchFamily="34" charset="0"/>
              </a:rPr>
              <a:t>Обучение требованиям охраны труда 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– это один из видов обучения, который обязан организовать работодатель </a:t>
            </a:r>
            <a:endParaRPr lang="en-US" sz="2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defRPr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пункт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4, Порядка обучения по охране труда и проверки знания требований охраны труда, утвержденного постановлением Правительства от 24.12.2021 № 2464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cs typeface="Aharoni" panose="02010803020104030203" pitchFamily="2" charset="-79"/>
              </a:rPr>
              <a:t>Программа обучения требованиям охраны труда должна содержать информацию о </a:t>
            </a:r>
            <a:r>
              <a:rPr lang="ru-RU" sz="2400" b="1" u="sng" dirty="0" smtClean="0">
                <a:cs typeface="Aharoni" panose="02010803020104030203" pitchFamily="2" charset="-79"/>
              </a:rPr>
              <a:t>темах обучения</a:t>
            </a:r>
            <a:r>
              <a:rPr lang="ru-RU" sz="2400" b="1" dirty="0" smtClean="0">
                <a:cs typeface="Aharoni" panose="02010803020104030203" pitchFamily="2" charset="-79"/>
              </a:rPr>
              <a:t>, </a:t>
            </a:r>
            <a:r>
              <a:rPr lang="ru-RU" sz="2400" b="1" u="sng" dirty="0" smtClean="0">
                <a:cs typeface="Aharoni" panose="02010803020104030203" pitchFamily="2" charset="-79"/>
              </a:rPr>
              <a:t>практических занятиях</a:t>
            </a:r>
            <a:r>
              <a:rPr lang="ru-RU" sz="2400" b="1" dirty="0" smtClean="0">
                <a:cs typeface="Aharoni" panose="02010803020104030203" pitchFamily="2" charset="-79"/>
              </a:rPr>
              <a:t>, </a:t>
            </a:r>
            <a:r>
              <a:rPr lang="ru-RU" sz="2400" b="1" u="sng" dirty="0" smtClean="0">
                <a:cs typeface="Aharoni" panose="02010803020104030203" pitchFamily="2" charset="-79"/>
              </a:rPr>
              <a:t>формах обучения, формах проведения проверки знания требований охраны </a:t>
            </a:r>
            <a:r>
              <a:rPr lang="ru-RU" sz="2400" b="1" dirty="0" smtClean="0">
                <a:cs typeface="Aharoni" panose="02010803020104030203" pitchFamily="2" charset="-79"/>
              </a:rPr>
              <a:t>труда, а также </a:t>
            </a:r>
            <a:r>
              <a:rPr lang="ru-RU" sz="2400" b="1" u="sng" dirty="0" smtClean="0">
                <a:cs typeface="Aharoni" panose="02010803020104030203" pitchFamily="2" charset="-79"/>
              </a:rPr>
              <a:t>о количестве часов</a:t>
            </a:r>
            <a:r>
              <a:rPr lang="ru-RU" sz="2400" b="1" dirty="0" smtClean="0">
                <a:cs typeface="Aharoni" panose="02010803020104030203" pitchFamily="2" charset="-79"/>
              </a:rPr>
              <a:t>, отведенных на изучение каждой темы, выполнение практических занятий и на проверку знания требований охраны труда. </a:t>
            </a:r>
            <a:r>
              <a:rPr lang="ru-RU" sz="2400" b="1" i="1" dirty="0" smtClean="0">
                <a:latin typeface="Times New Roman" panose="02020603050405020304" pitchFamily="18" charset="0"/>
                <a:cs typeface="Aharoni" panose="02010803020104030203" pitchFamily="2" charset="-79"/>
              </a:rPr>
              <a:t>(п. 45 Правил обучения № 2464).</a:t>
            </a:r>
          </a:p>
          <a:p>
            <a:pPr>
              <a:defRPr/>
            </a:pPr>
            <a:r>
              <a:rPr lang="ru-RU" sz="2400" b="1" dirty="0" smtClean="0">
                <a:latin typeface="Arial" panose="020B0604020202020204" pitchFamily="34" charset="0"/>
                <a:cs typeface="Aharoni" panose="02010803020104030203" pitchFamily="2" charset="-79"/>
              </a:rPr>
              <a:t>Можно обучать </a:t>
            </a:r>
            <a:r>
              <a:rPr lang="ru-RU" sz="2400" b="1" u="sng" dirty="0" smtClean="0">
                <a:latin typeface="Arial" panose="020B0604020202020204" pitchFamily="34" charset="0"/>
                <a:cs typeface="Aharoni" panose="02010803020104030203" pitchFamily="2" charset="-79"/>
              </a:rPr>
              <a:t>дистанционно</a:t>
            </a:r>
            <a:r>
              <a:rPr lang="ru-RU" sz="2400" b="1" dirty="0" smtClean="0">
                <a:latin typeface="Arial" panose="020B0604020202020204" pitchFamily="34" charset="0"/>
                <a:cs typeface="Aharoni" panose="02010803020104030203" pitchFamily="2" charset="-79"/>
              </a:rPr>
              <a:t>, если учебный центр или работодатель смогут организовать практику с помощью технических средств и наглядных пособий. </a:t>
            </a:r>
            <a:endParaRPr lang="ru-RU" sz="2400" dirty="0"/>
          </a:p>
        </p:txBody>
      </p:sp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784976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Обучение требованиям охраны труда в зависимости от категории работников, обучаются: </a:t>
            </a:r>
          </a:p>
          <a:p>
            <a:pPr>
              <a:defRPr/>
            </a:pPr>
            <a:r>
              <a:rPr lang="ru-RU" b="1" i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smtClean="0">
                <a:solidFill>
                  <a:srgbClr val="7030A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Программа «А»</a:t>
            </a:r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- </a:t>
            </a:r>
            <a:r>
              <a:rPr lang="ru-RU" sz="2000" i="1" dirty="0" smtClean="0">
                <a:solidFill>
                  <a:srgbClr val="7030A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обучения по общим вопросам охраны труда и функционирования СУОТ. (16 часов)</a:t>
            </a:r>
          </a:p>
          <a:p>
            <a:pPr>
              <a:defRPr/>
            </a:pPr>
            <a:r>
              <a:rPr lang="ru-RU" sz="20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Программа  «Б» </a:t>
            </a:r>
            <a:r>
              <a:rPr lang="ru-RU" sz="2000" b="1" i="1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-обучения безопасным методам и приемам выполнения работ при воздействии вредных и опасных факторов и источников опасности, которые выявлены </a:t>
            </a:r>
            <a:r>
              <a:rPr lang="ru-RU" sz="2000" b="1" i="1" dirty="0" err="1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спецоценкой</a:t>
            </a:r>
            <a:r>
              <a:rPr lang="ru-RU" sz="2000" b="1" i="1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и оценкой рисков. (16 часов)</a:t>
            </a:r>
          </a:p>
          <a:p>
            <a:pPr>
              <a:defRPr/>
            </a:pPr>
            <a:r>
              <a:rPr lang="ru-RU" sz="2000" b="1" i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2000" b="1" i="1" u="sng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Программа «В»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- обучения безопасным методам и приемам выполнения работ повышенной опасности </a:t>
            </a:r>
          </a:p>
          <a:p>
            <a:pPr>
              <a:defRPr/>
            </a:pPr>
            <a:endParaRPr lang="ru-RU" b="1" i="1" dirty="0" smtClean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обучения «А» и «Б» разрабатывают на основе примерных перечней тем согласно приложению 3 к  Правилам обучения № 2464.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программы обучения «Б» и «В» включают практические занятия по формированию умений и навыков безопасного выполнения работ в объеме не менее 25 % общего количества учебных часов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(п. 49 Правил обучения № 2464).</a:t>
            </a:r>
          </a:p>
          <a:p>
            <a:pPr algn="ctr"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обучают работника по нескольким программам, то суммируют общую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обучения. Если обучают по трем программам, то продолжительность можно снизить, но не менее чем до 40 часов </a:t>
            </a:r>
          </a:p>
          <a:p>
            <a:pPr algn="ctr"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47 Правил обучения № 246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4).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itchFamily="18" charset="0"/>
              </a:rPr>
              <a:t>(п. 46 Порядка обучения № 2464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188640"/>
            <a:ext cx="874897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037" indent="0" algn="ctr">
              <a:buFont typeface="Georgia" pitchFamily="18" charset="0"/>
              <a:buNone/>
              <a:defRPr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Программа обучения по общим вопросам охраны труда и функционирования системы управления охраной труда</a:t>
            </a:r>
          </a:p>
          <a:p>
            <a:pPr marL="46037" indent="0" algn="ctr">
              <a:buFont typeface="Georgia" pitchFamily="18" charset="0"/>
              <a:buNone/>
              <a:defRPr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(программа А).</a:t>
            </a:r>
          </a:p>
          <a:p>
            <a:pPr marL="46037" indent="0">
              <a:buFont typeface="Georgia" pitchFamily="18" charset="0"/>
              <a:buNone/>
              <a:defRPr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Примерный перечень тем для формирования программы обучения по общим вопросам охраны труда и функционирования системы управления охраной труда:</a:t>
            </a:r>
          </a:p>
          <a:p>
            <a:pPr marL="46037" indent="0">
              <a:buFont typeface="Georgia" pitchFamily="18" charset="0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а) основы охраны труда в Российской Федерации.</a:t>
            </a:r>
          </a:p>
          <a:p>
            <a:pPr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б) стратегия безопасности труда и охраны здоровья (раздел рекомендуется для изучения работодателями, руководителями организации).</a:t>
            </a:r>
          </a:p>
          <a:p>
            <a:pPr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в) система управления охраной труда в организации;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обеспечение функционирования системы управления охраной труда в организации.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г) расследование и предупреждение несчастных случаев и профессиональных заболеваний.</a:t>
            </a:r>
          </a:p>
          <a:p>
            <a:pPr>
              <a:defRPr/>
            </a:pP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188641"/>
            <a:ext cx="8712968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037" indent="0" algn="ctr">
              <a:buFont typeface="Georgia" pitchFamily="18" charset="0"/>
              <a:buNone/>
              <a:defRPr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Программа обучения по общим вопросам охраны труда и функционирования системы управления охраной труда</a:t>
            </a:r>
          </a:p>
          <a:p>
            <a:pPr marL="46037" indent="0" algn="ctr">
              <a:buFont typeface="Georgia" pitchFamily="18" charset="0"/>
              <a:buNone/>
              <a:defRPr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(программа А).</a:t>
            </a:r>
          </a:p>
          <a:p>
            <a:pPr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Продолжительность - Не менее 16 часов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Периодичность-  Не реже 1 раза в 3 года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Направляются на обучение в учебный центр: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Руководитель организации,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Заместитель руководителя, на которых возложены обязанности по ОТ,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Руководители филиалов и их заместители, на которых возложены обязанности по ОТ,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Руководители структурных подразделений организации и филиалов и их заместители,</a:t>
            </a:r>
          </a:p>
          <a:p>
            <a:pPr marL="46037" indent="0">
              <a:buFont typeface="Georgia" pitchFamily="18" charset="0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5. Специалисты по ОТ,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6. Члены комитетов (комиссий) по ОТ,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7. Уполномоченные по ОТ,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8. Члены комиссий по проверке знания требований ОТ.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Обучение внутри организации -Не требуется.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748972" cy="730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2. Программа обучения безопасным методам и приемам выполнения работ при воздействии вредных или опасных производственных факторов и источников опасности, которые выявлены в рамках </a:t>
            </a:r>
            <a:r>
              <a:rPr lang="ru-RU" sz="2400" b="1" i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спецоценки</a:t>
            </a:r>
            <a:r>
              <a:rPr 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и оценки профрисков</a:t>
            </a:r>
          </a:p>
          <a:p>
            <a:pPr algn="ctr">
              <a:defRPr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(программа Б).</a:t>
            </a:r>
          </a:p>
          <a:p>
            <a:pPr>
              <a:defRPr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Примерный перечень тем для формирования программы обучения безопасным методам и приемам выполнения работ при воздействии вредных и (или) опасных производственных факторов, опасностей, идентифицированных в рамках системы управления охраной труда в организации и оценки профессиональных рисков: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а) классификация опасностей. Идентификация вредных и (или) опасных производственных факторов на рабочем месте;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б) оценка уровня профессионального риска выявленных (идентифицированных) опасностей;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в) безопасные методы и приемы выполнения работ;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г) меры защиты от воздействия вредных и (или) опасных производственных факторов;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средства индивидуальной защиты от воздействия вредных и (или) опасных производственных факторов;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е) разработка мероприятий по снижению уровней профессиональных рисков;  ж) организация оказания первой помощи (при необходимости).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0"/>
            <a:ext cx="874897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Программа обучения безопасным методам и приемам выполнения работ при воздействии вредных или опасных производственных факторов и источников опасности, которые выявлены в рамках </a:t>
            </a:r>
            <a:r>
              <a:rPr lang="ru-RU" sz="2400" b="1" i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спецоценки</a:t>
            </a:r>
            <a:r>
              <a:rPr 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и оценки профрисков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(программа Б).</a:t>
            </a:r>
          </a:p>
          <a:p>
            <a:pPr>
              <a:defRPr/>
            </a:pPr>
            <a: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Продолжительность обучения - Не менее 16 часов</a:t>
            </a:r>
            <a:b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Периодичность обучения - Не реже 1 раза в 3 года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Обучаются в учебном центре:</a:t>
            </a:r>
            <a:br>
              <a:rPr lang="ru-RU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Руководители филиалов и их заместители, на которых возложены обязанности по ОТ,</a:t>
            </a:r>
            <a:b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Руководители структурных подразделений организации и филиалов и их заместители,</a:t>
            </a:r>
            <a:b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Специалисты по ОТ,</a:t>
            </a:r>
            <a:b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Члены комитетов (комиссий) по ОТ,</a:t>
            </a:r>
            <a:b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Уполномоченные по ОТ,</a:t>
            </a:r>
            <a:b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 Члены комиссий по проверке знания требований ОТ,</a:t>
            </a:r>
            <a:b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7. Ответственные за инструктажи и обучение требованиям ОТ.</a:t>
            </a:r>
          </a:p>
          <a:p>
            <a:pPr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Обучаются внутри организации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1. Специалисты</a:t>
            </a:r>
          </a:p>
          <a:p>
            <a:pPr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2. Работники рабочих профессий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7524" y="188640"/>
            <a:ext cx="86049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Допустимо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проводить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обучение по </a:t>
            </a:r>
          </a:p>
          <a:p>
            <a:pPr indent="457200"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программе Б работникам и их руководителям, которые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(п. 54 Порядка обучения № 2464):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457200" algn="ctr"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используют компьютеры и копировально-множительную технику для нужд самой организации, бытовую технику, которая не участвует в технологическом процессе производства, и отсутствуют другие источники опасности;</a:t>
            </a:r>
          </a:p>
          <a:p>
            <a:pPr indent="457200" algn="ctr">
              <a:buFontTx/>
              <a:buChar char="-"/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 труда оптимальные и допустимые по результатам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спецоценки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532" y="188640"/>
            <a:ext cx="860495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обучения безопасным методам и приемам выполнения работ повышенной опасности</a:t>
            </a:r>
          </a:p>
          <a:p>
            <a:pPr algn="ctr">
              <a:defRPr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(программа В).</a:t>
            </a:r>
          </a:p>
          <a:p>
            <a:pPr>
              <a:defRPr/>
            </a:pPr>
            <a:r>
              <a:rPr lang="ru-RU" sz="2400" b="1" dirty="0" smtClean="0"/>
              <a:t>Содержание  и продолжительность обучения определяет работодатель</a:t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7030A0"/>
                </a:solidFill>
              </a:rPr>
              <a:t>Периодичность обучения - Не реже 1 раза в год</a:t>
            </a:r>
          </a:p>
          <a:p>
            <a:pPr>
              <a:defRPr/>
            </a:pPr>
            <a:r>
              <a:rPr lang="ru-RU" sz="2400" b="1" i="1" dirty="0" smtClean="0"/>
              <a:t>Направляются на обучение в учебный центр:</a:t>
            </a:r>
            <a:br>
              <a:rPr lang="ru-RU" sz="2400" b="1" i="1" dirty="0" smtClean="0"/>
            </a:br>
            <a:r>
              <a:rPr lang="ru-RU" sz="2400" b="1" dirty="0" smtClean="0"/>
              <a:t>1. Члены специализированной комиссии по проверке знания</a:t>
            </a:r>
            <a:br>
              <a:rPr lang="ru-RU" sz="2400" b="1" dirty="0" smtClean="0"/>
            </a:br>
            <a:r>
              <a:rPr lang="ru-RU" sz="2400" b="1" dirty="0" smtClean="0"/>
              <a:t>требований ОТ работников, выполняющих работы повышенной опасности.</a:t>
            </a:r>
            <a:br>
              <a:rPr lang="ru-RU" sz="2400" b="1" dirty="0" smtClean="0"/>
            </a:br>
            <a:r>
              <a:rPr lang="ru-RU" sz="2400" b="1" dirty="0" smtClean="0"/>
              <a:t>2. Ответственные за организацию, выполнение и контроль работ повышенной опасности. </a:t>
            </a:r>
          </a:p>
          <a:p>
            <a:pPr>
              <a:defRPr/>
            </a:pPr>
            <a:r>
              <a:rPr lang="ru-RU" sz="2400" b="1" dirty="0" smtClean="0"/>
              <a:t>Обучаются внутри организации - работники, выполняющие работы повышенной опасности.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9532" y="5728618"/>
            <a:ext cx="86049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Примерный перечень работ повышенной опасности, к которым предъявляются отдельные требования по организации работ и обучению работников </a:t>
            </a:r>
            <a:r>
              <a:rPr lang="ru-RU" alt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(приложение 2 к новому положению).</a:t>
            </a:r>
            <a:endParaRPr lang="ru-RU" altLang="ru-RU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6368" y="2617676"/>
            <a:ext cx="1835064" cy="128282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ИНСТРУКТАЖ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061432" y="3900500"/>
            <a:ext cx="2150528" cy="15807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ОБУЧЕНИЕ ТРЕБОВАНИЯМ ОХРАНЫ ТРУДА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11960" y="2096852"/>
            <a:ext cx="1764196" cy="18036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ОБУЧЕНИЕ ПО ОКАЗАНИЮ ПЕРВОЙ ПОМОЩИ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56076" y="4185084"/>
            <a:ext cx="2419700" cy="12961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ОБУЧЕНИЕ ПО ИСПОЛЬЗОВАНИЮ СИЗ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984268" y="2751224"/>
            <a:ext cx="1934307" cy="11492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СТАЖИРОВКА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9112" y="224644"/>
            <a:ext cx="8121339" cy="1548172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2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подготовки работников </a:t>
            </a:r>
          </a:p>
          <a:p>
            <a:pPr algn="ctr"/>
            <a:r>
              <a:rPr lang="ru-RU" sz="32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охране </a:t>
            </a:r>
            <a:r>
              <a:rPr lang="ru-RU" sz="32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труда включает</a:t>
            </a:r>
          </a:p>
          <a:p>
            <a:pPr algn="ctr"/>
            <a:r>
              <a:rPr lang="ru-RU" sz="32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видов ОБУЧЕНИЯ</a:t>
            </a:r>
            <a:r>
              <a:rPr lang="en-US" i="1" dirty="0">
                <a:solidFill>
                  <a:srgbClr val="000000"/>
                </a:solidFill>
              </a:rPr>
              <a:t/>
            </a:r>
            <a:br>
              <a:rPr lang="en-US" i="1" dirty="0">
                <a:solidFill>
                  <a:srgbClr val="000000"/>
                </a:solidFill>
              </a:rPr>
            </a:br>
            <a:endParaRPr lang="ru-RU" i="1" dirty="0">
              <a:solidFill>
                <a:srgbClr val="000000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898452" y="1772816"/>
            <a:ext cx="484632" cy="84486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2788380" y="1772816"/>
            <a:ext cx="484632" cy="21976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938908" y="1772816"/>
            <a:ext cx="484632" cy="44251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218472" y="1772816"/>
            <a:ext cx="484632" cy="241226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675776" y="1772816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62104"/>
            <a:ext cx="8458200" cy="4218046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04800" y="1"/>
            <a:ext cx="8458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i="1" dirty="0" smtClean="0">
                <a:solidFill>
                  <a:schemeClr val="accent2"/>
                </a:solidFill>
                <a:latin typeface="Arial Black" pitchFamily="34" charset="0"/>
              </a:rPr>
              <a:t>Обучают требованиям охраны труда в учебном центре восемь категорий работников </a:t>
            </a:r>
          </a:p>
          <a:p>
            <a:pPr algn="ctr">
              <a:defRPr/>
            </a:pPr>
            <a:endParaRPr lang="ru-RU" sz="2000" i="1" dirty="0" smtClean="0">
              <a:solidFill>
                <a:schemeClr val="accent6"/>
              </a:solidFill>
            </a:endParaRPr>
          </a:p>
          <a:p>
            <a:pPr algn="ctr">
              <a:defRPr/>
            </a:pPr>
            <a:r>
              <a:rPr lang="ru-RU" sz="2000" i="1" dirty="0" smtClean="0">
                <a:solidFill>
                  <a:schemeClr val="accent6"/>
                </a:solidFill>
              </a:rPr>
              <a:t>(п. 44 Порядка обучения № 2464).</a:t>
            </a:r>
          </a:p>
          <a:p>
            <a:pPr algn="ctr">
              <a:defRPr/>
            </a:pPr>
            <a:r>
              <a:rPr lang="ru-RU" sz="2000" dirty="0" smtClean="0"/>
              <a:t>Выбирая учебный центр, проверьте, чтобы он был внесен в реестр и имел аккредитацию Минтруда России.</a:t>
            </a:r>
            <a:endParaRPr lang="ru-RU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Содержимое 2"/>
          <p:cNvSpPr>
            <a:spLocks noGrp="1"/>
          </p:cNvSpPr>
          <p:nvPr>
            <p:ph idx="1"/>
          </p:nvPr>
        </p:nvSpPr>
        <p:spPr>
          <a:xfrm>
            <a:off x="163513" y="1"/>
            <a:ext cx="8801100" cy="3867150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обучения по оказанию первой помощи пострадавшим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статьи  214, 215, 219 ТК РФ</a:t>
            </a:r>
          </a:p>
        </p:txBody>
      </p:sp>
      <p:sp>
        <p:nvSpPr>
          <p:cNvPr id="38916" name="AutoShape 5" descr="http://www.educaltai.ru/upload/medialibrary/082/img_5648.jpg"/>
          <p:cNvSpPr>
            <a:spLocks noChangeAspect="1" noChangeArrowheads="1"/>
          </p:cNvSpPr>
          <p:nvPr/>
        </p:nvSpPr>
        <p:spPr bwMode="auto">
          <a:xfrm>
            <a:off x="57150" y="-12223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3512" y="1412776"/>
            <a:ext cx="898048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Кого обучить?</a:t>
            </a:r>
          </a:p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1. Ответственных за инструктаж по охране труда, в который включены вопросы оказания первой помощи пострадавшим.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2. Работников рабочих профессий.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3. Лиц, которые обязаны оказывать первую помощь пострадавшим.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4. Работников, в трудовые функции которых входит управление автотранспортными средствами.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5. Работников, которые обязаны </a:t>
            </a:r>
          </a:p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уметь оказывать первую помощь </a:t>
            </a:r>
          </a:p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пострадавшим в соответствии с </a:t>
            </a:r>
          </a:p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компетенциями и требованиями НПА.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7778" name="Picture 2" descr="https://in-domodedovo.ru/upload/gallery/228/53228_82830f5a2ccf1a68373c0236f675d7732a15c4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8123" y="4437112"/>
            <a:ext cx="3276489" cy="212133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188640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6. Председателя, заместителя и членов комиссии по проверке знания требований охраны труда по вопросам оказания первой помощи пострадавшим.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7. Ответственных за обучение по оказанию первой помощи пострадавшим.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8. Специалистов по охране труда.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9. Членов комитетов (комиссий) по охране труда.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Работодатель вправе определить дополнительно  работников, которые обязаны проходить обучение.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https://xn--47-kmc.xn--80aafey1amqq.xn--d1acj3b/images/events/cover/d4207709863457fb7721a071122fc4e7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3708" y="3573016"/>
            <a:ext cx="5400600" cy="306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83868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/>
              <a:t>	</a:t>
            </a:r>
            <a:r>
              <a:rPr lang="ru-RU" alt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Осуществляется не реже 1 раза в 3 года.</a:t>
            </a:r>
          </a:p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	Перечень СИЗ, применение которых требует от работников практических навыков в зависимости от степени риска причинения вреда работнику, определяет работодатель </a:t>
            </a:r>
          </a:p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(п. 38 Правил обучения</a:t>
            </a: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i="1" dirty="0" err="1" smtClean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 2464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   	Программа обучения по использованию СИЗ для работников, использующих специальную одежду и специальную обувь, включает обучение методам ее ношения, а для работников использующих остальные виды СИЗ, – обучение методам их применения </a:t>
            </a: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(п. 39 Правил обучения </a:t>
            </a:r>
            <a:r>
              <a:rPr lang="ru-RU" altLang="ru-RU" sz="2400" b="1" i="1" dirty="0" err="1" smtClean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 2464).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800" b="1" i="1" dirty="0" smtClean="0">
                <a:solidFill>
                  <a:srgbClr val="FF0000"/>
                </a:solidFill>
              </a:rPr>
              <a:t>Обучение  применению СИЗ </a:t>
            </a:r>
            <a:endParaRPr lang="ru-RU" altLang="ru-RU" sz="2800" dirty="0">
              <a:solidFill>
                <a:srgbClr val="FF0000"/>
              </a:solidFill>
            </a:endParaRPr>
          </a:p>
        </p:txBody>
      </p:sp>
      <p:pic>
        <p:nvPicPr>
          <p:cNvPr id="664578" name="Picture 2" descr="https://sun9-15.userapi.com/impg/2STzoA3UKs1de1IdJprfCTdkUnvWsoTbMQY3HA/uDyozuHJ5Ts.jpg?size=604x604&amp;quality=96&amp;sign=9612b8ad962d1cd8979de845642872be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7764" y="4645878"/>
            <a:ext cx="3168352" cy="211669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260648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b="1" dirty="0" smtClean="0"/>
              <a:t>	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В программу включают практические занятия по формированию умений и навыков использования СИЗ в объеме не менее 50 процентов общего количества учебных часов. Практика содержит вопросы, связанные с осмотром работником СИЗ до и после использования.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  	 Допускается проводить обучение по использованию СИЗ в рамках обучения требованиям охраны труда. Тогда отдельная программа не требуется – вопросы по СИЗ включаются в программу по охране труда.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3554" name="Picture 2" descr="https://sun9-49.userapi.com/impf/c849420/v849420957/1c80c/yK6Pb9uRiUs.jpg?size=543x343&amp;quality=96&amp;sign=3df096f13cd8462a5f821caee9614405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712" y="3676968"/>
            <a:ext cx="5172075" cy="297042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163513" y="0"/>
            <a:ext cx="8801100" cy="800709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СТАЖИРОВКА</a:t>
            </a:r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>
          <a:xfrm>
            <a:off x="179388" y="800709"/>
            <a:ext cx="8785225" cy="5904892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altLang="ru-RU" sz="2200" i="1" u="sng" dirty="0" smtClean="0">
                <a:solidFill>
                  <a:srgbClr val="404040"/>
                </a:solidFill>
                <a:latin typeface="Trebuchet MS" pitchFamily="34" charset="0"/>
              </a:rPr>
              <a:t> </a:t>
            </a:r>
            <a:r>
              <a:rPr lang="ru-RU" altLang="ru-RU" sz="24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Стажировка по охране труда на рабочем месте </a:t>
            </a:r>
          </a:p>
          <a:p>
            <a:pPr algn="ctr" eaLnBrk="1" hangingPunct="1">
              <a:buNone/>
            </a:pPr>
            <a:r>
              <a:rPr lang="ru-RU" alt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проводится в целях приобретения работниками практических навыков безопасных методов и приемов выполнения работ в процессе трудовой деятельности. </a:t>
            </a:r>
          </a:p>
          <a:p>
            <a:pPr algn="ctr" eaLnBrk="1" hangingPunct="1">
              <a:buNone/>
            </a:pPr>
            <a:r>
              <a:rPr lang="ru-RU" alt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 стажировке на рабочем месте допускаются работники, </a:t>
            </a:r>
            <a:r>
              <a:rPr lang="ru-RU" alt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успешно прошедшие </a:t>
            </a: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установленном порядке инструктаж по охране труда и обучение требованиям охраны труда по программам</a:t>
            </a:r>
            <a:r>
              <a:rPr lang="ru-RU" altLang="ru-RU" sz="1600" b="1" dirty="0" smtClean="0">
                <a:solidFill>
                  <a:srgbClr val="0070C0"/>
                </a:solidFill>
                <a:latin typeface="Trebuchet MS" pitchFamily="34" charset="0"/>
              </a:rPr>
              <a:t>, </a:t>
            </a: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указанным в </a:t>
            </a:r>
            <a:r>
              <a:rPr lang="ru-RU" alt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п. 46 Правил обучения № 2464).</a:t>
            </a:r>
            <a:r>
              <a:rPr lang="ru-RU" altLang="ru-RU" sz="1600" b="1" dirty="0" smtClean="0">
                <a:solidFill>
                  <a:srgbClr val="0070C0"/>
                </a:solidFill>
                <a:cs typeface="Arial" charset="0"/>
              </a:rPr>
              <a:t/>
            </a:r>
            <a:br>
              <a:rPr lang="ru-RU" altLang="ru-RU" sz="1600" b="1" dirty="0" smtClean="0">
                <a:solidFill>
                  <a:srgbClr val="0070C0"/>
                </a:solidFill>
                <a:cs typeface="Arial" charset="0"/>
              </a:rPr>
            </a:br>
            <a:endParaRPr lang="ru-RU" dirty="0" smtClean="0">
              <a:solidFill>
                <a:srgbClr val="0070C0"/>
              </a:solidFill>
            </a:endParaRPr>
          </a:p>
        </p:txBody>
      </p:sp>
      <p:pic>
        <p:nvPicPr>
          <p:cNvPr id="585730" name="Picture 2" descr="https://i.ytimg.com/vi/uDCDG4PcQAk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744" y="3916289"/>
            <a:ext cx="4958776" cy="27893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0"/>
            <a:ext cx="87849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Кому и когда проводить стажировку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 Трудовом кодексе и новых Правилах больше нет требования — проходить стажировку, если работать предстоит во вредных или опасных условиях труда. 	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С сентября работникам нужно отрабатывать на практике безопасные методы и приемы — при выполнении работ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повышенной опасности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а также, если такое требование указали в отраслевых НПА или по решению работодателя (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ст. 219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ТК РФ;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п. 26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Правила 2464).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892848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Стажировку с работником проводят разово, после инструктажа на рабочем месте и обучения с проверкой знания требований охраны труда (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п. 25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Правил 2464). </a:t>
            </a:r>
          </a:p>
          <a:p>
            <a:pPr algn="just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Кроме этого, процедуру проводят при переводах, если на новом рабочем месте требуются дополнительные знания и навыки безопасных методов и приемов выполнения работ. В отдельных случаях стажировка нужна после перерыва в работе. </a:t>
            </a:r>
          </a:p>
          <a:p>
            <a:pPr algn="just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Например, электротехнический персонал при перерыве в работе свыше 1 года обязан пройти стажировку на рабочем месте 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п. 1.4.8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приказа Минэнерго от 13.01.2003 № 6).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532" y="332656"/>
            <a:ext cx="856895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400" b="1" dirty="0" smtClean="0"/>
              <a:t>Стажировку проводят по программе, в которой определен объем мероприятий для проведения стажировки </a:t>
            </a: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(п. 31 Правил обучения № 2464).</a:t>
            </a:r>
          </a:p>
          <a:p>
            <a:pPr algn="ctr" eaLnBrk="1" hangingPunct="1"/>
            <a:r>
              <a:rPr lang="ru-RU" altLang="ru-RU" sz="2400" b="1" dirty="0" smtClean="0"/>
              <a:t/>
            </a:r>
            <a:br>
              <a:rPr lang="ru-RU" altLang="ru-RU" sz="2400" b="1" dirty="0" smtClean="0"/>
            </a:br>
            <a:r>
              <a:rPr lang="ru-RU" altLang="ru-RU" sz="2400" b="1" u="sng" dirty="0" smtClean="0">
                <a:solidFill>
                  <a:srgbClr val="7030A0"/>
                </a:solidFill>
                <a:latin typeface="Trebuchet MS" pitchFamily="34" charset="0"/>
              </a:rPr>
              <a:t>Обязательному включению в указанный перечень подлежат </a:t>
            </a:r>
            <a:r>
              <a:rPr lang="ru-RU" altLang="ru-RU" sz="2400" b="1" dirty="0" smtClean="0">
                <a:solidFill>
                  <a:srgbClr val="7030A0"/>
                </a:solidFill>
                <a:latin typeface="Trebuchet MS" pitchFamily="34" charset="0"/>
              </a:rPr>
              <a:t>наименования профессий и должностей работников, выполняющих работы </a:t>
            </a:r>
            <a:r>
              <a:rPr lang="ru-RU" altLang="ru-RU" sz="2400" b="1" dirty="0" smtClean="0">
                <a:solidFill>
                  <a:srgbClr val="FF0000"/>
                </a:solidFill>
                <a:latin typeface="Trebuchet MS" pitchFamily="34" charset="0"/>
              </a:rPr>
              <a:t>повышенной опасности.</a:t>
            </a: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/>
              <a:t> В состав тренировок и учений входит закрепление практических навыков использования СИЗ </a:t>
            </a: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(п. 30 Правил обучения № 2464).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 smtClean="0"/>
          </a:p>
        </p:txBody>
      </p:sp>
      <p:pic>
        <p:nvPicPr>
          <p:cNvPr id="666626" name="Picture 2" descr="https://www.tailoredaccountingsolutions.com.au/wp-content/uploads/2019/04/slide-2-v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5756" y="4617132"/>
            <a:ext cx="4356666" cy="18779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528763"/>
            <a:ext cx="8888288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9532" y="188640"/>
            <a:ext cx="86049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СТАЖИРОВКА  ПО ОХРАНЕ ТРУДА</a:t>
            </a:r>
            <a:b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РАБОЧЕМ МЕСТЕ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9113" y="152636"/>
            <a:ext cx="7942262" cy="16201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2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ИНСТРУКТАЖА</a:t>
            </a:r>
            <a:r>
              <a:rPr lang="en-US" i="1" dirty="0">
                <a:solidFill>
                  <a:srgbClr val="000000"/>
                </a:solidFill>
              </a:rPr>
              <a:t/>
            </a:r>
            <a:br>
              <a:rPr lang="en-US" i="1" dirty="0">
                <a:solidFill>
                  <a:srgbClr val="000000"/>
                </a:solidFill>
              </a:rPr>
            </a:br>
            <a:endParaRPr lang="ru-RU" i="1" dirty="0">
              <a:solidFill>
                <a:srgbClr val="0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7013" y="2078006"/>
            <a:ext cx="1535112" cy="11081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800" dirty="0">
                <a:solidFill>
                  <a:srgbClr val="7030A0"/>
                </a:solidFill>
              </a:rPr>
              <a:t>Вводный инструктаж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50645" y="2078004"/>
            <a:ext cx="2042506" cy="141329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Инструктаж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на </a:t>
            </a:r>
            <a:r>
              <a:rPr lang="ru-RU" dirty="0" smtClean="0">
                <a:solidFill>
                  <a:srgbClr val="7030A0"/>
                </a:solidFill>
              </a:rPr>
              <a:t> рабочем месте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76339" y="3654165"/>
            <a:ext cx="1613942" cy="99897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dirty="0" smtClean="0">
                <a:solidFill>
                  <a:schemeClr val="accent6"/>
                </a:solidFill>
              </a:rPr>
              <a:t>Первичный </a:t>
            </a:r>
            <a:r>
              <a:rPr lang="ru-RU" dirty="0">
                <a:solidFill>
                  <a:schemeClr val="accent6"/>
                </a:solidFill>
              </a:rPr>
              <a:t>инструктаж</a:t>
            </a:r>
          </a:p>
        </p:txBody>
      </p:sp>
      <p:pic>
        <p:nvPicPr>
          <p:cNvPr id="25608" name="Picture 6" descr="https://www.samsonopt.ru/upload/medialibrary/3bf/obuchenie_samson1_2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4068" y="4653136"/>
            <a:ext cx="374441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Стрелка вниз 22"/>
          <p:cNvSpPr/>
          <p:nvPr/>
        </p:nvSpPr>
        <p:spPr>
          <a:xfrm>
            <a:off x="7380312" y="1772817"/>
            <a:ext cx="474662" cy="30518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738188" y="1772816"/>
            <a:ext cx="438150" cy="30518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flipH="1">
            <a:off x="3437871" y="1772816"/>
            <a:ext cx="468051" cy="45091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832787" y="3654165"/>
            <a:ext cx="1611421" cy="9447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dirty="0" smtClean="0">
                <a:solidFill>
                  <a:schemeClr val="accent6"/>
                </a:solidFill>
              </a:rPr>
              <a:t>Внеплановый инструктаж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987823" y="3654165"/>
            <a:ext cx="1440159" cy="99897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dirty="0">
                <a:solidFill>
                  <a:schemeClr val="accent6"/>
                </a:solidFill>
              </a:rPr>
              <a:t>Повторный инструктаж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444208" y="2078005"/>
            <a:ext cx="2017166" cy="14132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800" dirty="0">
                <a:solidFill>
                  <a:srgbClr val="7030A0"/>
                </a:solidFill>
              </a:rPr>
              <a:t>Целевой инструктаж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3671898" y="3186114"/>
            <a:ext cx="0" cy="4680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4427982" y="3186114"/>
            <a:ext cx="756086" cy="4680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2555777" y="3186114"/>
            <a:ext cx="432046" cy="4680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224644"/>
            <a:ext cx="8712968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Регистрация прохождения стажировки </a:t>
            </a:r>
          </a:p>
          <a:p>
            <a:pPr algn="ctr"/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 рабочем месте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Единой формы регистрации процедуры нет, стажировку можно регистрировать в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журнале, 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стажировочном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листе или другом ЛНА,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усмотрению работодателя.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Регистрация должна содержать следующую информацию: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а) количество смен стажировки на рабочем месте;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период проведения стажировки на рабочем месте;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в) фамилия, имя, отчество (при наличии), профессия (должность), подпись лица, прошедшего стажировку на рабочем месте;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г) фамилия, имя, отчество (при наличии), профессия (должность), подпись лица, проводившего стажировку на рабочем месте;</a:t>
            </a:r>
          </a:p>
          <a:p>
            <a:pPr algn="just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 дата допуска работника к самостоятельной работе. </a:t>
            </a: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52637"/>
            <a:ext cx="874897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Новый порядок обязательного психиатрического освидетельствования</a:t>
            </a:r>
            <a:r>
              <a:rPr lang="ru-RU" sz="3200" b="1" i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ru-RU" sz="3200" b="1" i="1" dirty="0" smtClean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Приказ Министерства здравоохранения РФ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от 20 мая 2022 г. N 342н «Об утверждении порядка прохождения обязательного психиатрического освидетельствования работниками, осуществляющими отдельные виды деятельности, его периодичности, а также видов деятельности, при осуществлении которых проводится психиатрическое освидетельствование»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(Далее - Приказ).</a:t>
            </a:r>
          </a:p>
          <a:p>
            <a:pPr algn="ctr"/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64578" name="Picture 2" descr="https://begeton.com/files/goods/121/2/12/4z31xTiwNmeHpOCOwyEMEFBpvYZXxcH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5925" y="5193196"/>
            <a:ext cx="6352109" cy="13681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3" name="Rectangle 1"/>
          <p:cNvSpPr>
            <a:spLocks noChangeArrowheads="1"/>
          </p:cNvSpPr>
          <p:nvPr/>
        </p:nvSpPr>
        <p:spPr bwMode="auto">
          <a:xfrm>
            <a:off x="179512" y="-56218"/>
            <a:ext cx="8784976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приложении № 2 к Приказу утвердили новый  перечень по видам деятельности работника, которых нужно направить на  обязательное психиатрическое освидетельствование. </a:t>
            </a:r>
            <a:r>
              <a:rPr lang="ru-RU" sz="2400" b="1" u="sng" dirty="0" smtClean="0">
                <a:solidFill>
                  <a:schemeClr val="accent6"/>
                </a:solidFill>
              </a:rPr>
              <a:t>Виды деятельности, при которых психиатрическое освидетельствование обязательно:</a:t>
            </a:r>
            <a:endParaRPr lang="ru-RU" sz="2400" dirty="0" smtClean="0">
              <a:solidFill>
                <a:schemeClr val="accent6"/>
              </a:solidFill>
            </a:endParaRPr>
          </a:p>
          <a:p>
            <a:r>
              <a:rPr lang="ru-RU" sz="2400" dirty="0" smtClean="0"/>
              <a:t>• </a:t>
            </a:r>
            <a:r>
              <a:rPr lang="ru-RU" sz="2400" b="1" dirty="0" smtClean="0"/>
              <a:t>Управление транспортными средствами или их движением.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• Работа со взрывчатыми материалами и веществами.</a:t>
            </a:r>
          </a:p>
          <a:p>
            <a:r>
              <a:rPr lang="ru-RU" sz="2400" b="1" dirty="0" smtClean="0"/>
              <a:t>• Использование атомной энергии.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• Оборот оружия.</a:t>
            </a:r>
          </a:p>
          <a:p>
            <a:r>
              <a:rPr lang="ru-RU" sz="2400" b="1" dirty="0" smtClean="0"/>
              <a:t>• Аварийно-спасательные работы и тушение пожаров.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• Управлением подъемными механизмами, подлежащими учету в </a:t>
            </a:r>
            <a:r>
              <a:rPr lang="ru-RU" sz="2400" b="1" dirty="0" err="1" smtClean="0">
                <a:solidFill>
                  <a:srgbClr val="0070C0"/>
                </a:solidFill>
              </a:rPr>
              <a:t>Ростехнадзоре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ru-RU" sz="2400" b="1" dirty="0" smtClean="0"/>
              <a:t>• Забор, очистка и централизованное распределение питьевой воды.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• Педагогическая деятельность в образовательных организациях.</a:t>
            </a:r>
          </a:p>
          <a:p>
            <a:endParaRPr lang="ru-RU" sz="2400" b="1" dirty="0" smtClean="0"/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52637"/>
            <a:ext cx="878497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• Присмотр и уход за детьми.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• Работа со сведениями, составляющими </a:t>
            </a:r>
            <a:r>
              <a:rPr lang="ru-RU" sz="2400" b="1" dirty="0" err="1" smtClean="0">
                <a:solidFill>
                  <a:srgbClr val="0070C0"/>
                </a:solidFill>
              </a:rPr>
              <a:t>гос</a:t>
            </a:r>
            <a:r>
              <a:rPr lang="ru-RU" sz="2400" b="1" dirty="0" smtClean="0">
                <a:solidFill>
                  <a:srgbClr val="0070C0"/>
                </a:solidFill>
              </a:rPr>
              <a:t>. тайну</a:t>
            </a:r>
          </a:p>
          <a:p>
            <a:r>
              <a:rPr lang="ru-RU" sz="2400" b="1" dirty="0" smtClean="0"/>
              <a:t>• Деятельность в сфере электроэнергетики, связанная с организацией работ, монтажом, наладкой, техобслуживанием, ремонтом, управлением режимом работы электроустановок.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• Диспетчеризация производственных процессов в химической и нефтехимической промышленности.</a:t>
            </a:r>
          </a:p>
          <a:p>
            <a:r>
              <a:rPr lang="ru-RU" sz="2400" b="1" dirty="0" smtClean="0"/>
              <a:t>• Деятельность в сфере теплоснабжения, связанная организацией работ, монтажом, наладкой, техобслуживанием, ремонтом, управлением режимом работы объектов теплоснабжения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• Добыча угля подземным способом</a:t>
            </a:r>
          </a:p>
          <a:p>
            <a:r>
              <a:rPr lang="ru-RU" sz="2400" b="1" dirty="0" smtClean="0"/>
              <a:t>• Эксплуатация, ремонт скважин и установок при переработке высокосернистой нефти, очистка нефти и газа.</a:t>
            </a:r>
          </a:p>
          <a:p>
            <a:endParaRPr lang="ru-RU" sz="2400" b="1" dirty="0" smtClean="0"/>
          </a:p>
          <a:p>
            <a:endParaRPr lang="ru-RU" sz="2400" b="1" dirty="0" smtClean="0"/>
          </a:p>
        </p:txBody>
      </p:sp>
    </p:spTree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52636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• Обслуживание оборудования, работающего под избыточным давлением более 0,07 МПа, которое подлежит учету в </a:t>
            </a:r>
            <a:r>
              <a:rPr lang="ru-RU" sz="2400" b="1" dirty="0" err="1" smtClean="0">
                <a:solidFill>
                  <a:srgbClr val="0070C0"/>
                </a:solidFill>
              </a:rPr>
              <a:t>Ростехнадзоре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ru-RU" sz="2400" b="1" dirty="0" smtClean="0"/>
              <a:t>• Деятельность, связанная с контактами с возбудителями инфекционных заболеваний и биологическими токсинами.</a:t>
            </a:r>
          </a:p>
        </p:txBody>
      </p:sp>
      <p:pic>
        <p:nvPicPr>
          <p:cNvPr id="666626" name="Picture 2" descr="https://nlomov.pnzreg.ru/upload/iblock/014/01443acebf2359813b26f1665e5288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548" y="2636912"/>
            <a:ext cx="7632848" cy="39923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49" name="Rectangle 1"/>
          <p:cNvSpPr>
            <a:spLocks noChangeArrowheads="1"/>
          </p:cNvSpPr>
          <p:nvPr/>
        </p:nvSpPr>
        <p:spPr bwMode="auto">
          <a:xfrm>
            <a:off x="215516" y="28877"/>
            <a:ext cx="8676964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 Новому Порядку,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аботники направляются работодателем на  психиатрическое освидетельствование при трудоустройстве на работу.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Новый порядок допускает исключение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Освидетельствование проводить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 нужно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работник поступает на работу по виду деятельности, по которому ранее он проходил освидетельствование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 течение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двух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прошедших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  врачебная комиссия признала его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пригодным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выполнению указанного вида деятельности и результат ранее проведенного освидетельствования подтверждается медицинскими документами (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п. 5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приложения № 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Однако если нельзя напрямую сопоставить вид деятельности из  нового перечня с  таковым из  прежнего, утвержденного 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постановлением  Правительства от 28.04.1993 № 377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во избежание претензий со стороны надзорных органов лучше направить работника на новое освидетельствование.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3" name="Rectangle 1"/>
          <p:cNvSpPr>
            <a:spLocks noChangeArrowheads="1"/>
          </p:cNvSpPr>
          <p:nvPr/>
        </p:nvSpPr>
        <p:spPr bwMode="auto">
          <a:xfrm>
            <a:off x="215516" y="344281"/>
            <a:ext cx="86409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Порядок нового Приказа № 342н отменяет периодичность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психиатрического освидетельствования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 реже одного раза в  пять лет (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письмо Минздрава от 20.06.2022 № 30-0/3066769-14500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Работодатель  вправе направить на повторное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психиатрическое освидетельствование работника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в случае, если работник предоставит листок нетрудоспособности, выданный в психиатрическом или наркологическом учреждением, тогда его можно будет направить на  внеочередной медосмотр (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ст.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215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216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220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ТКРФ и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п. 19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Порядка медосмотров, утв. приказом Минздрава от 28.01.2021 № 29н, далее — Порядок № 29н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8675" name="Picture 3" descr="https://adsstatic.adsfactory.ru/tmp_media/tmp_104520/media_104520m1617848528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75756" y="5049180"/>
            <a:ext cx="4320481" cy="16648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7" name="Rectangle 1"/>
          <p:cNvSpPr>
            <a:spLocks noChangeArrowheads="1"/>
          </p:cNvSpPr>
          <p:nvPr/>
        </p:nvSpPr>
        <p:spPr bwMode="auto">
          <a:xfrm>
            <a:off x="179512" y="-53475"/>
            <a:ext cx="864096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Также, с  1 сентября 2022г. на  повторное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психиатрическое освидетельствование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работников смогут направить только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 результатам предварительного, периодического или внеочередного медосмотра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по результатам таких медосмотров у врача-психиатра или нарколога появится подозрение на наличие у работника психического расстройства, его направят на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психиатрическое освидетельствование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п. 41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Порядка № 29н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	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освидетельствования, комиссия медицинской организации, в  котором работник проходит медосмотр по  Порядку № 29н, проанализирует результаты и выдаст заключение о  пригодности его к  работе.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этом медицинская организация не  обязана сообщать работодателю о  повторном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психиатрическом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освидетельствовании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для решения о допуске к работе будет достаточно заключения, которое соответствует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пункту 16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Порядка № 29н.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1" name="Rectangle 1"/>
          <p:cNvSpPr>
            <a:spLocks noChangeArrowheads="1"/>
          </p:cNvSpPr>
          <p:nvPr/>
        </p:nvSpPr>
        <p:spPr bwMode="auto">
          <a:xfrm>
            <a:off x="215516" y="65295"/>
            <a:ext cx="874897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Проводить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психиатрическое освидетельствование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могут медицинские организации с  лицензией на  вид деятельности «психиатрическое освидетельствование», в которых есть врачебная комиссия, уполномоченная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Росздравнадзором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или органом исполнительной власти субъекта РФ в сфере здравоохранения (управления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Росздравнадзора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отделы и  комитеты по здравоохранению).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Проверить лицензию можете 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сайте Здравоохранения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1252A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https://roszdravnadzor.gov.ru/services/licenses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0" hangingPunct="0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этого надо зайти в единый реестр, который ведет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Росздравнадзор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и внесите в строку поиска номер лицензии.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0723" name="Picture 3" descr="https://lekoboz.ru/images/2019/19.03/roszdra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764" y="4589610"/>
            <a:ext cx="3672407" cy="21157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52636"/>
            <a:ext cx="878497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Чтобы проверить потенциального исполнителя услуг, введите ИНН или ОГРН. </a:t>
            </a:r>
          </a:p>
          <a:p>
            <a:pPr eaLnBrk="0" hangingPunc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Когда найдете организацию, кликните на нее (рисунок). </a:t>
            </a:r>
          </a:p>
          <a:p>
            <a:pPr eaLnBrk="0" hangingPunc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Откроется окошко со списком разрешенных видов деятельности в соответствии с лицензией. </a:t>
            </a:r>
          </a:p>
          <a:p>
            <a:pPr eaLnBrk="0" hangingPunc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Убедитесь, что в нем есть психиатрическое освидетельствование. </a:t>
            </a:r>
          </a:p>
          <a:p>
            <a:pPr eaLnBrk="0" hangingPunc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 этом же окошке найдете адрес, </a:t>
            </a:r>
          </a:p>
          <a:p>
            <a:pPr eaLnBrk="0" hangingPunc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 которому организация вправе</a:t>
            </a:r>
          </a:p>
          <a:p>
            <a:pPr eaLnBrk="0" hangingPunc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оказывать услуги. </a:t>
            </a:r>
          </a:p>
          <a:p>
            <a:pPr eaLnBrk="0" hangingPunct="0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Освидетельствовать работников </a:t>
            </a:r>
          </a:p>
          <a:p>
            <a:pPr eaLnBrk="0" hangingPunct="0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  территории работодателя нельзя!</a:t>
            </a:r>
          </a:p>
          <a:p>
            <a:pPr lvl="0" eaLnBrk="0" hangingPunct="0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1748" name="Picture 4" descr="https://cdn.docdoc.ru/clinic/photos/125530_725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2140" y="2384884"/>
            <a:ext cx="2963099" cy="41404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dirty="0" smtClean="0"/>
              <a:t>ВВОДНЫЙ ИНСТРУКТАЖ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Когда проводится?</a:t>
            </a:r>
          </a:p>
          <a:p>
            <a:pPr eaLnBrk="1" hangingPunct="1"/>
            <a:r>
              <a:rPr lang="ru-RU" dirty="0" smtClean="0"/>
              <a:t>Кто проводит?</a:t>
            </a:r>
          </a:p>
          <a:p>
            <a:pPr eaLnBrk="1" hangingPunct="1"/>
            <a:r>
              <a:rPr lang="ru-RU" dirty="0" smtClean="0"/>
              <a:t>Где проводить?</a:t>
            </a:r>
          </a:p>
          <a:p>
            <a:pPr eaLnBrk="1" hangingPunct="1"/>
            <a:r>
              <a:rPr lang="ru-RU" dirty="0" smtClean="0"/>
              <a:t>На основе чего проводить?</a:t>
            </a:r>
          </a:p>
          <a:p>
            <a:pPr eaLnBrk="1" hangingPunct="1"/>
            <a:r>
              <a:rPr lang="ru-RU" dirty="0" smtClean="0"/>
              <a:t>Чему обучать?</a:t>
            </a:r>
          </a:p>
          <a:p>
            <a:pPr eaLnBrk="1" hangingPunct="1"/>
            <a:r>
              <a:rPr lang="ru-RU" dirty="0" smtClean="0"/>
              <a:t>Как проверить знания?</a:t>
            </a:r>
          </a:p>
          <a:p>
            <a:pPr eaLnBrk="1" hangingPunct="1"/>
            <a:r>
              <a:rPr lang="ru-RU" dirty="0" smtClean="0"/>
              <a:t>Как оформить?</a:t>
            </a:r>
          </a:p>
          <a:p>
            <a:pPr eaLnBrk="1" hangingPunct="1"/>
            <a:r>
              <a:rPr lang="ru-RU" dirty="0" smtClean="0"/>
              <a:t>Кого можно освободить?</a:t>
            </a:r>
          </a:p>
          <a:p>
            <a:pPr eaLnBrk="1" hangingPunct="1">
              <a:buFont typeface="Wingdings" pitchFamily="2" charset="2"/>
              <a:buNone/>
            </a:pPr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7" name="Picture 4" descr="https://sun9-84.userapi.com/impg/bYVyBorOOu7boQ5-7r59NGdblbhLA28Qq6EacA/XTHMPpW1MXk.jpg?size=400x304&amp;quality=96&amp;sign=af73d730ad0d13406cbad937119567b2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780928"/>
            <a:ext cx="3810000" cy="28956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69" name="Rectangle 1"/>
          <p:cNvSpPr>
            <a:spLocks noChangeArrowheads="1"/>
          </p:cNvSpPr>
          <p:nvPr/>
        </p:nvSpPr>
        <p:spPr bwMode="auto">
          <a:xfrm>
            <a:off x="215516" y="49290"/>
            <a:ext cx="8748972" cy="39703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документы надо взять работнику на психиатрическое освидетельствование: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Направление, которое выдал работодатель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Паспорт или другой документ, удостоверяющий личность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СНИЛС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Заключение по результатам предварительных и периодических медосмотров (при наличии).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3" name="Rectangle 1"/>
          <p:cNvSpPr>
            <a:spLocks noChangeArrowheads="1"/>
          </p:cNvSpPr>
          <p:nvPr/>
        </p:nvSpPr>
        <p:spPr bwMode="auto">
          <a:xfrm>
            <a:off x="179512" y="47164"/>
            <a:ext cx="8784976" cy="575542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Пройти психиатрическое освидетельствование - это обязанность работника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ст.ст. 215, 220 ТК РФ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Если работник отказывается проходить психиатрическое освидетельствование, работодатель вправе отстранить его от работы без сохранения заработной платы, привлечь к дисциплинарной ответственности, а за повторный отказ уволить (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ст. 76,81 ТК РФ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Медицинская организация в ходе психиатрического освидетельствования вправе запрашивать у других медицинской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организаций дополнительные сведения о здоровье (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п. 8 приложения № 1 к приказу Минздрава от 20.05.2022 № 342н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Обязательное психиатрическое обследование работников оплачивает работодатель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ст. 220 ТК РФ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0"/>
            <a:ext cx="8604956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Новое положение об особенностях расследования несчастных случаев на производстве </a:t>
            </a:r>
          </a:p>
          <a:p>
            <a:pPr algn="ctr"/>
            <a:endParaRPr lang="ru-RU" sz="3200" b="1" i="1" dirty="0" smtClean="0">
              <a:solidFill>
                <a:schemeClr val="tx2"/>
              </a:solidFill>
              <a:latin typeface="Arial Black" pitchFamily="34" charset="0"/>
              <a:cs typeface="Times New Roman" pitchFamily="18" charset="0"/>
            </a:endParaRPr>
          </a:p>
          <a:p>
            <a:pPr algn="ctr"/>
            <a:r>
              <a:rPr lang="ru-RU" sz="2800" b="1" dirty="0" smtClean="0"/>
              <a:t>Приказ Министерство труда и социальной защиты РФ от 20 апреля 2022 г. №223н </a:t>
            </a:r>
          </a:p>
          <a:p>
            <a:pPr algn="ctr"/>
            <a:r>
              <a:rPr lang="ru-RU" sz="2800" b="1" dirty="0" smtClean="0"/>
              <a:t>«Об утверждении Положения об особенностях расследования несчастных случаев на производстве в отдельных отраслях и организациях, форм документов, соответствующих классификаторов, необходимых для расследования несчастных случаев на производстве» (Далее- Положение)</a:t>
            </a:r>
          </a:p>
          <a:p>
            <a:pPr algn="ctr"/>
            <a:r>
              <a:rPr lang="ru-RU" altLang="ru-RU" sz="2800" i="1" dirty="0" smtClean="0">
                <a:solidFill>
                  <a:srgbClr val="7030A0"/>
                </a:solidFill>
              </a:rPr>
              <a:t>Документ вступил в силу с 1.09. 2022 г.</a:t>
            </a:r>
          </a:p>
          <a:p>
            <a:pPr algn="ctr"/>
            <a:r>
              <a:rPr lang="ru-RU" altLang="ru-RU" sz="2800" i="1" dirty="0" smtClean="0">
                <a:solidFill>
                  <a:srgbClr val="7030A0"/>
                </a:solidFill>
              </a:rPr>
              <a:t>Срок действия документа ограничен 1.09. 2028г</a:t>
            </a:r>
          </a:p>
          <a:p>
            <a:pPr algn="ctr"/>
            <a:endParaRPr lang="ru-RU" sz="2800" b="1" dirty="0" smtClean="0"/>
          </a:p>
          <a:p>
            <a:pPr algn="ctr"/>
            <a:endParaRPr lang="ru-RU" sz="3200" i="1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1"/>
            <a:ext cx="87489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приказе №223н  установили особенности расследования несчастных случаев, происшедших в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отдельных отраслях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организациях,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их утвердили в 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разделе II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Положения. </a:t>
            </a: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Руководствоваться этим разделом должны работодатели, у которых происходят несчастные случаи:</a:t>
            </a:r>
          </a:p>
          <a:p>
            <a:endParaRPr lang="ru-RU" sz="2400" b="1" dirty="0"/>
          </a:p>
        </p:txBody>
      </p:sp>
      <p:pic>
        <p:nvPicPr>
          <p:cNvPr id="577538" name="Picture 2" descr="https://www.snta.ru/upload/iblock/853/8537523ea6f5fc8c785b752a4c7fcea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2994783"/>
            <a:ext cx="6460331" cy="35172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188640"/>
            <a:ext cx="87489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с дистанционными работниками;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спортсменами;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членами экипажей находящегося в полете воздушного судна,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 плавании — морского или речного судна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персоналом предприятий электроэнергетики и теплоснабжения, объектов использования атомной энергии;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работниками объектов ж/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транспорта;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сотрудниками дипломатических представительств, консульств, представительств РФ при международных организациях;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работниками организаций с особым режимом охраны, связанным с госбезопасностью;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ликвидаторами последствий ЧС природного характера;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сотрудниками религиозных организаций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224644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Собирать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комиссию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расследовать происшествие и оформлять документы расследования с указанными выше категориями работников должны с учетом требований 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пунктов 5–16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Положения.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Остальные нормы Положения действуют для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всех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работодателей.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Требования Положения уточняют и дополняют порядок, который описан в 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статьях 227–231 ТК РФ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Также все работодатели должны использовать для расследования формы документов и классификаторы, утвержденные Приказом № 223н (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письмо Минтруда от 01.07.2022 № 15-3/ООГ-1517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5490" name="Picture 2" descr="https://cdn.phosagro.ru/upload/iblock/9e4/9e46a8da248000674455705f5a96b6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4048" y="4365104"/>
            <a:ext cx="3458329" cy="230121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3" name="Rectangle 1"/>
          <p:cNvSpPr>
            <a:spLocks noChangeArrowheads="1"/>
          </p:cNvSpPr>
          <p:nvPr/>
        </p:nvSpPr>
        <p:spPr bwMode="auto">
          <a:xfrm>
            <a:off x="215516" y="-11256"/>
            <a:ext cx="8712968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изменения внесли Новым</a:t>
            </a:r>
            <a:r>
              <a:rPr kumimoji="0" lang="ru-RU" sz="2800" b="1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положением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baseline="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Приказом № 223н разрешили менять состав комиссии, если на то есть объективные причины.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Такими причинами признали: прогул члена комиссии, его болезнь или смерть, увольнение.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Чтобы заменить выбывающего из комиссии, необходимо получить письменное уведомление от  его работодателя о  новом представителе, которого обязаны незамедлительно направить для участия в работе комиссии.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В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течение суток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  момента, как получаете уведомление о замене,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вносите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изменения в  приказ о  комиссии.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Документы о  замене члена комиссии необходимо приобщить к  материалам расследования (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п. 23 Положения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7" name="Rectangle 1"/>
          <p:cNvSpPr>
            <a:spLocks noChangeArrowheads="1"/>
          </p:cNvSpPr>
          <p:nvPr/>
        </p:nvSpPr>
        <p:spPr bwMode="auto">
          <a:xfrm>
            <a:off x="179512" y="-196346"/>
            <a:ext cx="8712968" cy="705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 новом Положении уточнили, что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 согласные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 принятым решением члены комиссии или ее  председатель обязаны подписывать акты расследования.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кто-то отказывается подписывать документ, специалисту по охране труда или тому, кто отвечает за работу комиссии и оформление результатов расследования, необходимо составить протокол заседания. 	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 протоколе в таких случаях указывайте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причину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по которой члены комиссии отказались подписывать акт. 	Оригинал протокола направляется руководителю организации, которую представляет отказник, одну копию приобщают к  материалам расследования, вторую — направляют в  ГИТ. </a:t>
            </a:r>
          </a:p>
          <a:p>
            <a:pPr algn="just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Инспектор проведет дополнительное расследование по материалам комиссии (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п. 31</a:t>
            </a:r>
            <a:r>
              <a:rPr lang="ru-RU" sz="2200" b="1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Положения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	Срок, за  который нужно направить протокол об отказе в  ГИТ, в Положении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  указан. </a:t>
            </a:r>
          </a:p>
          <a:p>
            <a:pPr algn="just"/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Однако рекомендуется сделать это до того, как расследование будет завершено.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Разногласия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между членами комиссии —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 основание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продлевать сроки расследования.</a:t>
            </a:r>
          </a:p>
        </p:txBody>
      </p:sp>
    </p:spTree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1" name="Rectangle 1"/>
          <p:cNvSpPr>
            <a:spLocks noChangeArrowheads="1"/>
          </p:cNvSpPr>
          <p:nvPr/>
        </p:nvSpPr>
        <p:spPr bwMode="auto">
          <a:xfrm>
            <a:off x="251520" y="76583"/>
            <a:ext cx="8712968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По требованию комиссии (или государственного инспектора труда, самостоятельно проводящего расследование несчастного случая) работодатель за счет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собственных средств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обеспечивает представление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экспертного заключения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причине смерти пострадавшего и его нахождении в момент несчастного случая в состоянии алкогольного, наркотического или иного токсического опьянения.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Данные документы включают в  материалы расследования (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п. 27 Положения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 комиссии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(включающий председателя комиссии и членов комиссии), по расследованию несчастного случая, должен состоять из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нечетного числа членов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Сроки расследования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несчастных случаев исчисляются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календарных днях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начиная со дня издания работодателем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приказа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 образовании комиссии по расследованию несчастного случая (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п. 22 Положения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5" name="Rectangle 1"/>
          <p:cNvSpPr>
            <a:spLocks noChangeArrowheads="1"/>
          </p:cNvSpPr>
          <p:nvPr/>
        </p:nvSpPr>
        <p:spPr bwMode="auto">
          <a:xfrm>
            <a:off x="179512" y="52661"/>
            <a:ext cx="874897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появляются объективные препятствия,                        			которые не позволяют завершить 				расследование вовремя, и председатель 			комиссии решит продлить его срок, 			     работодатель обязан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уведомить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 этом каждого члена комиссии, самого пострадавшего, его доверенных лиц, а при смертельном несчастном случае еще иждивенцев пострадавшего.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Сообщить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 продлении срока расследования нужно в течение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24 часов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Сделать это можно письмом по почте или на 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e-mail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факсом, если используете для связи телефон — оформите телефонограмму, ведь уведомление должно быть письменным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(п. 19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Положения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1267" name="Picture 3" descr="https://img.promportal.su/foto/category_good_fotos/0/6992/foto_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88640"/>
            <a:ext cx="1905000" cy="18192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489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Вводный инструктаж по охране труда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проводится до начала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выполнения трудовых функций для вновь принятых работников и иных лиц, участвующих в производственной деятельности организации (работники, командированные в организацию (подразделение организации), лица, проходящие производственную практику).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Вводный инструктаж по охране труда проводится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программе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вводного инструктажа.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Программа вводного инструктажа по охране труда разрабатывается на основе примерного перечня тем, с учетом специфики деятельности организации и утверждается работодателем с учетом мнения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первичной профсоюзной организации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89" name="Rectangle 1"/>
          <p:cNvSpPr>
            <a:spLocks noChangeArrowheads="1"/>
          </p:cNvSpPr>
          <p:nvPr/>
        </p:nvSpPr>
        <p:spPr bwMode="auto">
          <a:xfrm>
            <a:off x="179512" y="81051"/>
            <a:ext cx="874897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Работодатель обязан направлять в государственную инспекцию труда сообщения о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последствиях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несчастного случая на производстве, даже если травма была легкой степени (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ст. 230.1 ТК, форма № 10 приложения 2 к Приказу № 223н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Сообщение о последствиях несчастного случая на производстве и принятых мерах передается работодателем (его представителем)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течении 10 календарных дней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государственную инспекцию труда (ГИТ), а в необходимых случаях – если травма произошла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опасном производственном объекте (ОПО)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дополнительно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Ростехнадзор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0" hangingPunct="0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несчастным случаям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 смертельным исходом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течение месяца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завершении расследования (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п. 33 Положения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3" name="Rectangle 1"/>
          <p:cNvSpPr>
            <a:spLocks noChangeArrowheads="1"/>
          </p:cNvSpPr>
          <p:nvPr/>
        </p:nvSpPr>
        <p:spPr bwMode="auto">
          <a:xfrm>
            <a:off x="179512" y="-35474"/>
            <a:ext cx="8712968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Получать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объяснения пострадавшего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опрашивать очевидцев несчастных случаев и  должностных лиц разрешили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дистанционно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опросов можно использовать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Skype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Zoom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другие приложения с 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видео-конференц-связью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Дистанционные технологии теперь также допустимо применять для осмотра места происшествия.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Оформлять протоколы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 результатам таких осмотров и опросов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обязательно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протоколах указывают, кого опросили, что осмотрели по видеосвязи, отмечайте дату и время. Записывайте процессы на электронные носители (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п. 26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Положения)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Любые средства связи можно использовать для заседаний, в ходе которых члены комиссии вырабатывают единое решение. Рекомендуется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вести протокол заседания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комиссии, чтобы фиксировать этапы расследования. Оформляйте протокол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 произвольной форме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 приобщайте его к материалам расследования (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п. 26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Положения)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7" name="Rectangle 1"/>
          <p:cNvSpPr>
            <a:spLocks noChangeArrowheads="1"/>
          </p:cNvSpPr>
          <p:nvPr/>
        </p:nvSpPr>
        <p:spPr bwMode="auto">
          <a:xfrm>
            <a:off x="179512" y="100882"/>
            <a:ext cx="878497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Копии актов о  расследовании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легких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несчастных случаев, которые не связали с производством, направлять в  ГИТ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 нужно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Они вместе с материалами расследования хранятся работодателем (юридическим или физическим лицом) в течение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45 лет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Копии актов расследования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тяжелых и смертельных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несчастных случаев,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 связанных с производством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по-прежнему направляются в  ГИТ (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п. 32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Положения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4339" name="Picture 3" descr="https://orel.ecoips.ru/wp-content/uploads/2021/03/1_gosuwfha0jrtzpoulp7erw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3748" y="3789040"/>
            <a:ext cx="4248472" cy="26642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1" name="Rectangle 1"/>
          <p:cNvSpPr>
            <a:spLocks noChangeArrowheads="1"/>
          </p:cNvSpPr>
          <p:nvPr/>
        </p:nvSpPr>
        <p:spPr bwMode="auto">
          <a:xfrm>
            <a:off x="143508" y="-86057"/>
            <a:ext cx="8820980" cy="757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В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Положении, 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азработали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специальные коды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согласно классификаторам несчастных случаев.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Их ввели, чтобы стандартизировать процедуры 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оцифровать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данные статистики. 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Заполнять документы нужно по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разделам с классификаторами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видов несчастных случаев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их причин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также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дополнительной информации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приложение № 3 к Приказу № 223н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r>
              <a:rPr lang="ru-RU" sz="2400" dirty="0" smtClean="0"/>
              <a:t>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Акт Н-1 заполняет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работодатель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который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расследует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несчастный случай.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Форма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акта  - Н 1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изменилась, ее утвердили в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приложении № 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 Приказу № 223н. Она является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обязательной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поэтому самостоятельно в нее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нельзя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вносить дополнительные строки/подстрочники/ячейки или удалять существующие. </a:t>
            </a: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/>
              <a:t>Например, если несчастный случай произошел с вашим работником, не удаляйте из документа пункт 3 с данными о работодателе-подрядчике, просто оставьте его пустым. </a:t>
            </a: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1" name="Rectangle 1"/>
          <p:cNvSpPr>
            <a:spLocks noChangeArrowheads="1"/>
          </p:cNvSpPr>
          <p:nvPr/>
        </p:nvSpPr>
        <p:spPr bwMode="auto">
          <a:xfrm>
            <a:off x="179512" y="45473"/>
            <a:ext cx="8784976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Принципиальное отличие новой формы акта Н-1 от старой — наличие ячеек, в которых нужно указывать специальные коды.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Их ввели, чтобы результаты было легче оцифровать и получить детальную статистику по несчастным случаям на производстве.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Благодаря кодам можно будет определить, какие травмы чаще всего получают работники, в какое время суток  (смены) они происходят, какие профессии самые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травмоопасные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так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далее..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Минтруд разработал три классификатора: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видам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несчастных случаев, их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причинам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дополнительным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параметрам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дополнительным классификаторам отнесли: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категории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НС,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момент НС и от начала работы, ранжирование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полу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возрасту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пострадавшего и прочее (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приложение 3 к Приказу № 223н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4136"/>
            <a:ext cx="86769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Классификатор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видам 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несчастных случаев</a:t>
            </a:r>
            <a:endParaRPr lang="ru-RU" sz="28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24000" y="564890"/>
          <a:ext cx="6096000" cy="336804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02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Падение пострадавшего с высоты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1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02.1 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падение при разности уровней высот (с деревьев, мебели, со ступеней, приставных лестниц, строительных лесов, зданий, оборудования, транспортных средств и других)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02.2 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падение на глубину (в шахты, ямы, рытвины и других)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524000" y="4041068"/>
          <a:ext cx="6096000" cy="281940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03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Падение на ровной поверхности одного уровня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1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03.1 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падение на скользкой поверхности, в том числе покрытой снегом или льдом 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3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03.2 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падение на поверхности одного уровня в результате проскальзывания, ложного шага или спотыкания 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52636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Классификатор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причинам 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несчастных случаев</a:t>
            </a:r>
            <a:endParaRPr lang="ru-RU" sz="28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0" y="675856"/>
          <a:ext cx="6096000" cy="5814373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89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08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Неудовлетворительная организация производства работ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9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35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08.1 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необеспечение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контроля со стороны руководителей и специалистов подразделения за ходом выполнения работы, соблюдением трудовой дисциплины 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08.2 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нарушения допуска к работам с повышенной опасностью 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4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08.3 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несогласованность действий исполнителей, отсутствие взаимодействия между службами и подразделениями 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5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08.4 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необеспечение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механизации тяжелых, вредных и опасных работ 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55676" y="1052736"/>
          <a:ext cx="6192688" cy="4482372"/>
        </p:xfrm>
        <a:graphic>
          <a:graphicData uri="http://schemas.openxmlformats.org/drawingml/2006/table">
            <a:tbl>
              <a:tblPr/>
              <a:tblGrid>
                <a:gridCol w="3984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8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021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01  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классификатор категории несчастного случая 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6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01.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легкий 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2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01.2 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тяжелый 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95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01.3 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со смертельным исходом 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37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01.4 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групповой 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39552" y="152636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Дополнительные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классификаторы</a:t>
            </a:r>
            <a:endParaRPr lang="ru-RU" sz="2800" b="1" dirty="0"/>
          </a:p>
        </p:txBody>
      </p:sp>
    </p:spTree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9692" y="152636"/>
            <a:ext cx="67327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Дополнительные 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классификаторы</a:t>
            </a:r>
            <a:endParaRPr lang="ru-RU" sz="28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87624" y="843122"/>
          <a:ext cx="6984776" cy="1991135"/>
        </p:xfrm>
        <a:graphic>
          <a:graphicData uri="http://schemas.openxmlformats.org/drawingml/2006/table">
            <a:tbl>
              <a:tblPr/>
              <a:tblGrid>
                <a:gridCol w="3492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2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6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02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классификатор по времени суток на момент происшествия несчастного случая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4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02.1 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от 00:01 до 8:00 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6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02.2 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от 8:01 до 16:00 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0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02.3 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от 16:01 до 24:00 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87624" y="2832735"/>
          <a:ext cx="6984776" cy="1741170"/>
        </p:xfrm>
        <a:graphic>
          <a:graphicData uri="http://schemas.openxmlformats.org/drawingml/2006/table">
            <a:tbl>
              <a:tblPr/>
              <a:tblGrid>
                <a:gridCol w="3492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2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03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классификатор по времени от начала работы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03.1 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менее 1 часа 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03.2 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от 1 часа до 4 часов 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03.3 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от 4 до 8 часов 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03.4 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более 8 часов 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87624" y="4761149"/>
          <a:ext cx="6984776" cy="1455036"/>
        </p:xfrm>
        <a:graphic>
          <a:graphicData uri="http://schemas.openxmlformats.org/drawingml/2006/table">
            <a:tbl>
              <a:tblPr/>
              <a:tblGrid>
                <a:gridCol w="3492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2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8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05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классификация по полу пострадавшего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5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05.1 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мужской 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8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05.2 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женский 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5" name="Rectangle 1"/>
          <p:cNvSpPr>
            <a:spLocks noChangeArrowheads="1"/>
          </p:cNvSpPr>
          <p:nvPr/>
        </p:nvSpPr>
        <p:spPr bwMode="auto">
          <a:xfrm>
            <a:off x="179512" y="6576"/>
            <a:ext cx="864096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акте Н-1 теперь нужно указывать данные 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медосмотрах,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психиатрическом освидетельствовании и СИЗ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связи с переходом на рискориентированный подход, в акт добавили строку со сведениями об оценке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профрисков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baseline="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 каждый акт расследования теперь нужно вносить сведения об оценке профрисков на рабочем месте пострадавшего или другом месте, где произошел несчастный случай.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Указывать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номер карты оценки рисков 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дату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провели оценку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профрисков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рабочем месте пострадавшего, а также дату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ознакомления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пострадавшего  с картой,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ссылку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 реквизиты локального нормативного акта учреждения, в котором отразили данные о мероприятиях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например: 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4897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	Вводный инструктаж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охране труда проводится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специалистом по охране труда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или иным уполномоченным работником организации, на которого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приказом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работодателя возложены обязанности по проведению вводного инструктажа по охране труда.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 отсутствии у работодателя службы охраны труда или специалиста по охране труда проводить вводный инструктаж по охране труда может работодатель, руководитель организации,  или другой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уполномоченный работодателем работник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либо организация или индивидуальный предприниматель, оказывающие услуги в области охраны труда, привлекаемые работодателем по гражданско-правовому договору.</a:t>
            </a:r>
            <a:r>
              <a:rPr lang="ru-RU" sz="2400" dirty="0" smtClean="0"/>
              <a:t>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Форма проведения проверки знания требований охраны труда работников при инструктаже по охране труда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определяется локальными нормативными актами работодателя. </a:t>
            </a:r>
            <a:r>
              <a:rPr lang="ru-RU" sz="2400" dirty="0" smtClean="0"/>
              <a:t>(п.69 Правил №2464)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49" name="Rectangle 1"/>
          <p:cNvSpPr>
            <a:spLocks noChangeArrowheads="1"/>
          </p:cNvSpPr>
          <p:nvPr/>
        </p:nvSpPr>
        <p:spPr bwMode="auto">
          <a:xfrm>
            <a:off x="179512" y="739242"/>
            <a:ext cx="882098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Также необходимо 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точнять статус занятости пострадавшего — работает по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трудовому договору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совместитель,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дистанционный работник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иностранный гражданин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 т. д. </a:t>
            </a:r>
          </a:p>
          <a:p>
            <a:pPr indent="449263" algn="just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Подтверждать 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ыдачу и получение работником СИЗ,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т.д. В конце акта обязательно фиксируйте, что вручили или направили документ пострадавшему либо его доверенному лицу. </a:t>
            </a:r>
          </a:p>
          <a:p>
            <a:pPr indent="449263" algn="just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результатов расследования несчастных случаев в результате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аварий, катастроф, крушения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 других ЧС, которые соответствуют критериям приказа МЧС от 05.07.2021 № 429,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ввели новый документ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 Н-1ЧС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(форма № 4 приложения № 2 к Приказу № 223н). </a:t>
            </a:r>
          </a:p>
          <a:p>
            <a:pPr indent="449263" algn="just"/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1944215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ОБРАЗЕЦ ЗАПОЛНЕНИЯ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АКТА –Н1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Форма № 2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643063" y="0"/>
            <a:ext cx="58562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643063" y="0"/>
            <a:ext cx="58562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643063" y="0"/>
            <a:ext cx="58562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643063" y="0"/>
            <a:ext cx="58562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643063" y="0"/>
            <a:ext cx="58562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643063" y="0"/>
            <a:ext cx="58562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643063" y="0"/>
            <a:ext cx="58562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643063" y="0"/>
            <a:ext cx="58562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Примерные перечни</a:t>
            </a: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тем для программы вводного инструктажа по охране труда</a:t>
            </a:r>
          </a:p>
          <a:p>
            <a:pPr marL="342900" indent="-342900">
              <a:buAutoNum type="arabicPeriod"/>
            </a:pPr>
            <a:r>
              <a:rPr lang="ru-RU" sz="1800" b="1" dirty="0" smtClean="0"/>
              <a:t>Сведения об организации. Политика и цели работодателя в области охраны труда.</a:t>
            </a:r>
          </a:p>
          <a:p>
            <a:pPr marL="342900" indent="-342900">
              <a:buAutoNum type="arabicPeriod"/>
            </a:pPr>
            <a:endParaRPr lang="ru-RU" sz="1800" b="1" dirty="0" smtClean="0"/>
          </a:p>
          <a:p>
            <a:r>
              <a:rPr lang="ru-RU" sz="1800" b="1" dirty="0" smtClean="0"/>
              <a:t>2.  Общие правила поведения работающих на территории организации в производственных и вспомогательных помещениях. Источники опасности, действующие на всех работников, находящихся на территории организации.</a:t>
            </a:r>
          </a:p>
          <a:p>
            <a:endParaRPr lang="ru-RU" sz="1800" b="1" dirty="0" smtClean="0"/>
          </a:p>
          <a:p>
            <a:r>
              <a:rPr lang="ru-RU" sz="1800" b="1" dirty="0" smtClean="0"/>
              <a:t>3.  Расположение основных служб, вспомогательных помещений. Средства обеспечения производственной санитарии и личной гигиены.</a:t>
            </a:r>
          </a:p>
          <a:p>
            <a:endParaRPr lang="ru-RU" sz="1800" b="1" dirty="0" smtClean="0"/>
          </a:p>
          <a:p>
            <a:r>
              <a:rPr lang="ru-RU" sz="1800" b="1" dirty="0" smtClean="0"/>
              <a:t>4.  Обстоятельства и причины отдельных характерных несчастных случаев на производстве, аварий, пожаров, происшедших на аналогичных производствах из-за нарушения требований охраны труда.</a:t>
            </a:r>
          </a:p>
          <a:p>
            <a:endParaRPr lang="ru-RU" sz="1800" b="1" dirty="0" smtClean="0"/>
          </a:p>
          <a:p>
            <a:r>
              <a:rPr lang="ru-RU" sz="1800" b="1" dirty="0" smtClean="0"/>
              <a:t>5.  Действия работников при возникновении возможных аварийных ситуаций. Виды сигнализаций и звуковых оповещений при возникновении аварийных ситуаций.</a:t>
            </a:r>
          </a:p>
          <a:p>
            <a:endParaRPr lang="ru-RU" sz="1800" b="1" dirty="0" smtClean="0"/>
          </a:p>
          <a:p>
            <a:r>
              <a:rPr lang="ru-RU" sz="1800" b="1" dirty="0" smtClean="0"/>
              <a:t>6.  Оказание первой помощи пострадавшим.</a:t>
            </a:r>
            <a:endParaRPr lang="ru-RU" sz="1800" b="1" dirty="0"/>
          </a:p>
        </p:txBody>
      </p:sp>
    </p:spTree>
  </p:cSld>
  <p:clrMapOvr>
    <a:masterClrMapping/>
  </p:clrMapOvr>
  <p:transition spd="med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643063" y="0"/>
            <a:ext cx="58562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643063" y="0"/>
            <a:ext cx="58562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643063" y="0"/>
            <a:ext cx="58562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643063" y="0"/>
            <a:ext cx="58562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818" name="Picture 2" descr="https://sun9-87.userapi.com/impf/c854124/v854124673/369bd/N72BNBD62HE.jpg?size=454x483&amp;quality=96&amp;sign=7406841eb23335cbdbe7a079fa31f7d6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754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6652"/>
            <a:ext cx="353702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41" name="Rectangle 1"/>
          <p:cNvSpPr>
            <a:spLocks noChangeArrowheads="1"/>
          </p:cNvSpPr>
          <p:nvPr/>
        </p:nvSpPr>
        <p:spPr bwMode="auto">
          <a:xfrm>
            <a:off x="3959932" y="2363745"/>
            <a:ext cx="4896544" cy="403187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Заместитель заведующего одела правовой работы и охраны труда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технический инспектор труда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Цариценко Мария Владимировна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+7903-614-75-09</a:t>
            </a:r>
          </a:p>
          <a:p>
            <a:pPr lvl="0" eaLnBrk="0" hangingPunct="0"/>
            <a:r>
              <a:rPr lang="en-US" sz="3200" b="1" i="1" dirty="0" smtClean="0">
                <a:solidFill>
                  <a:schemeClr val="accent2"/>
                </a:solidFill>
                <a:latin typeface="Monotype Corsiva" pitchFamily="66" charset="0"/>
                <a:cs typeface="Times New Roman" pitchFamily="18" charset="0"/>
              </a:rPr>
              <a:t>ot@mgoprofgos.ru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3" name="Rectangle 1"/>
          <p:cNvSpPr>
            <a:spLocks noChangeArrowheads="1"/>
          </p:cNvSpPr>
          <p:nvPr/>
        </p:nvSpPr>
        <p:spPr bwMode="auto">
          <a:xfrm>
            <a:off x="143508" y="-35474"/>
            <a:ext cx="882098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 Н-1 заполняет работодатель, который расследует несчастный случай.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работать с кодами.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удобства Минтруд внес во все формы начало кода. Так вам будет легче ориентироваться в классификаторах. Начало кода менять не надо, ваша задача —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дописать оставшуюся часть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Первая цифра кода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это номер классификатора из приложения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к Приказу № 223н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Вторая часть кода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между двумя точками — означает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конкретном классификаторе.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Например.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акте Н-1 под названием стоит ячейка с началом кода 3.01. Чтобы дописать код, откройте классификатор 3 и найдите раздел 01 — это классификатор категории несчастного случая. Когда случай легкий, в ячейке после 3.01. допишите 1, если тяжелый — 2 и т. д. Не дублируйте число, которое в таблице повторяет номер раздела классификатора. Например, для легкого несчастного случая запись 3.01.01.1 будет ошибочной.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Правильно так – код 3.01.1.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Без логотипа">
  <a:themeElements>
    <a:clrScheme name="Без логотипа 14">
      <a:dk1>
        <a:srgbClr val="000000"/>
      </a:dk1>
      <a:lt1>
        <a:srgbClr val="FFFFFF"/>
      </a:lt1>
      <a:dk2>
        <a:srgbClr val="D00000"/>
      </a:dk2>
      <a:lt2>
        <a:srgbClr val="808080"/>
      </a:lt2>
      <a:accent1>
        <a:srgbClr val="BBE0E3"/>
      </a:accent1>
      <a:accent2>
        <a:srgbClr val="3366FF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5CE7"/>
      </a:accent6>
      <a:hlink>
        <a:srgbClr val="6699FF"/>
      </a:hlink>
      <a:folHlink>
        <a:srgbClr val="FF3300"/>
      </a:folHlink>
    </a:clrScheme>
    <a:fontScheme name="Без логотипа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Без логотип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ез логотип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ез логотип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ез логотип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ез логотип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ез логотип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ез логотип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ез логотип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ез логотип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ез логотип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ез логотип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ез логотип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ез логотипа 13">
        <a:dk1>
          <a:srgbClr val="000000"/>
        </a:dk1>
        <a:lt1>
          <a:srgbClr val="FFFFFF"/>
        </a:lt1>
        <a:dk2>
          <a:srgbClr val="D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ез логотипа 14">
        <a:dk1>
          <a:srgbClr val="000000"/>
        </a:dk1>
        <a:lt1>
          <a:srgbClr val="FFFFFF"/>
        </a:lt1>
        <a:dk2>
          <a:srgbClr val="D00000"/>
        </a:dk2>
        <a:lt2>
          <a:srgbClr val="808080"/>
        </a:lt2>
        <a:accent1>
          <a:srgbClr val="BBE0E3"/>
        </a:accent1>
        <a:accent2>
          <a:srgbClr val="3366F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5CE7"/>
        </a:accent6>
        <a:hlink>
          <a:srgbClr val="6699FF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С Логотипом">
  <a:themeElements>
    <a:clrScheme name="1_Название презентации и аннотация 14">
      <a:dk1>
        <a:srgbClr val="000000"/>
      </a:dk1>
      <a:lt1>
        <a:srgbClr val="FFFFFF"/>
      </a:lt1>
      <a:dk2>
        <a:srgbClr val="D00000"/>
      </a:dk2>
      <a:lt2>
        <a:srgbClr val="808080"/>
      </a:lt2>
      <a:accent1>
        <a:srgbClr val="BBE0E3"/>
      </a:accent1>
      <a:accent2>
        <a:srgbClr val="3366FF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5CE7"/>
      </a:accent6>
      <a:hlink>
        <a:srgbClr val="6699FF"/>
      </a:hlink>
      <a:folHlink>
        <a:srgbClr val="FF3300"/>
      </a:folHlink>
    </a:clrScheme>
    <a:fontScheme name="1_С Логотипом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1_Название презентации и аннотаци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Название презентации и аннотаци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Название презентации и аннотаци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Название презентации и аннотаци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Название презентации и аннотаци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Название презентации и аннотаци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Название презентации и аннотаци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Название презентации и аннотаци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Название презентации и аннотаци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Название презентации и аннотаци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Название презентации и аннотаци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Название презентации и аннотаци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Название презентации и аннотация 13">
        <a:dk1>
          <a:srgbClr val="000000"/>
        </a:dk1>
        <a:lt1>
          <a:srgbClr val="FFFFFF"/>
        </a:lt1>
        <a:dk2>
          <a:srgbClr val="D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Название презентации и аннотация 14">
        <a:dk1>
          <a:srgbClr val="000000"/>
        </a:dk1>
        <a:lt1>
          <a:srgbClr val="FFFFFF"/>
        </a:lt1>
        <a:dk2>
          <a:srgbClr val="D00000"/>
        </a:dk2>
        <a:lt2>
          <a:srgbClr val="808080"/>
        </a:lt2>
        <a:accent1>
          <a:srgbClr val="BBE0E3"/>
        </a:accent1>
        <a:accent2>
          <a:srgbClr val="3366F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5CE7"/>
        </a:accent6>
        <a:hlink>
          <a:srgbClr val="6699FF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презентации2</Template>
  <TotalTime>5039</TotalTime>
  <Words>2556</Words>
  <Application>Microsoft Office PowerPoint</Application>
  <PresentationFormat>Экран (4:3)</PresentationFormat>
  <Paragraphs>534</Paragraphs>
  <Slides>97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Связи</vt:lpstr>
      </vt:variant>
      <vt:variant>
        <vt:i4>2</vt:i4>
      </vt:variant>
      <vt:variant>
        <vt:lpstr>Заголовки слайдов</vt:lpstr>
      </vt:variant>
      <vt:variant>
        <vt:i4>97</vt:i4>
      </vt:variant>
    </vt:vector>
  </HeadingPairs>
  <TitlesOfParts>
    <vt:vector size="110" baseType="lpstr">
      <vt:lpstr>Aharoni</vt:lpstr>
      <vt:lpstr>Arial</vt:lpstr>
      <vt:lpstr>Arial Black</vt:lpstr>
      <vt:lpstr>Calibri</vt:lpstr>
      <vt:lpstr>Georgia</vt:lpstr>
      <vt:lpstr>Monotype Corsiva</vt:lpstr>
      <vt:lpstr>Times New Roman</vt:lpstr>
      <vt:lpstr>Trebuchet MS</vt:lpstr>
      <vt:lpstr>Wingdings</vt:lpstr>
      <vt:lpstr>Без логотипа</vt:lpstr>
      <vt:lpstr>1_С Логотипом</vt:lpstr>
      <vt:lpstr>file:///C:\Users\User\Desktop\Образцы%20Документов%20по%20ОТ\Журнал%20регистрации%20вводного%20инструктажа.docx</vt:lpstr>
      <vt:lpstr>file:///C:\Users\User\Desktop\Образцы%20Документов%20по%20ОТ\Журнал регистрации%20инструктажей%20по%20охране%20труда%20на%20рабочем%20месте%20и%20целевого%20инструктажа.docx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ВВОДНЫЙ ИНСТРУКТАЖ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ПЕРВИЧНЫЙ  ИНСТРУКТАЖ  НА РАБОЧЕМ МЕСТЕ</vt:lpstr>
      <vt:lpstr>Презентация PowerPoint</vt:lpstr>
      <vt:lpstr>Презентация PowerPoint</vt:lpstr>
      <vt:lpstr>Презентация PowerPoint</vt:lpstr>
      <vt:lpstr>ВНЕПЛАНОВЫЙ  ИНСТРУКТАЖ</vt:lpstr>
      <vt:lpstr>Презентация PowerPoint</vt:lpstr>
      <vt:lpstr>Презентация PowerPoint</vt:lpstr>
      <vt:lpstr>Презентация PowerPoint</vt:lpstr>
      <vt:lpstr>Презентация PowerPoint</vt:lpstr>
      <vt:lpstr>ЦЕЛЕВОЙ  ИНСТРУКТАЖ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СТАЖИРОВКА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ОБРАЗЕЦ ЗАПОЛНЕНИЯ  АКТА –Н1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ллровырлоывф</dc:title>
  <dc:creator>Michael</dc:creator>
  <cp:lastModifiedBy>Пользователь</cp:lastModifiedBy>
  <cp:revision>455</cp:revision>
  <dcterms:created xsi:type="dcterms:W3CDTF">2016-01-21T13:59:25Z</dcterms:created>
  <dcterms:modified xsi:type="dcterms:W3CDTF">2023-03-27T13:31:28Z</dcterms:modified>
</cp:coreProperties>
</file>